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6" r:id="rId2"/>
    <p:sldId id="257" r:id="rId3"/>
    <p:sldId id="286" r:id="rId4"/>
    <p:sldId id="331" r:id="rId5"/>
    <p:sldId id="332" r:id="rId6"/>
    <p:sldId id="333" r:id="rId7"/>
    <p:sldId id="287" r:id="rId8"/>
    <p:sldId id="294" r:id="rId9"/>
    <p:sldId id="295" r:id="rId10"/>
    <p:sldId id="330" r:id="rId11"/>
    <p:sldId id="289" r:id="rId12"/>
    <p:sldId id="290" r:id="rId13"/>
    <p:sldId id="292" r:id="rId14"/>
    <p:sldId id="293" r:id="rId15"/>
    <p:sldId id="296" r:id="rId16"/>
    <p:sldId id="297" r:id="rId17"/>
    <p:sldId id="298" r:id="rId18"/>
    <p:sldId id="299" r:id="rId19"/>
    <p:sldId id="300" r:id="rId20"/>
    <p:sldId id="301" r:id="rId21"/>
    <p:sldId id="306" r:id="rId22"/>
    <p:sldId id="327" r:id="rId23"/>
    <p:sldId id="302" r:id="rId24"/>
    <p:sldId id="303" r:id="rId25"/>
    <p:sldId id="326" r:id="rId26"/>
    <p:sldId id="304" r:id="rId27"/>
    <p:sldId id="305" r:id="rId28"/>
    <p:sldId id="307" r:id="rId29"/>
    <p:sldId id="308" r:id="rId30"/>
    <p:sldId id="309" r:id="rId31"/>
    <p:sldId id="310" r:id="rId32"/>
    <p:sldId id="311" r:id="rId33"/>
    <p:sldId id="312" r:id="rId34"/>
    <p:sldId id="314" r:id="rId35"/>
    <p:sldId id="315" r:id="rId36"/>
    <p:sldId id="316" r:id="rId37"/>
    <p:sldId id="317" r:id="rId38"/>
    <p:sldId id="318" r:id="rId39"/>
    <p:sldId id="319" r:id="rId40"/>
    <p:sldId id="320" r:id="rId41"/>
    <p:sldId id="328" r:id="rId42"/>
    <p:sldId id="322" r:id="rId43"/>
    <p:sldId id="323" r:id="rId44"/>
    <p:sldId id="324" r:id="rId45"/>
    <p:sldId id="325" r:id="rId46"/>
    <p:sldId id="329" r:id="rId47"/>
    <p:sldId id="28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1"/>
    <p:restoredTop sz="92643"/>
  </p:normalViewPr>
  <p:slideViewPr>
    <p:cSldViewPr snapToGrid="0" snapToObjects="1">
      <p:cViewPr varScale="1">
        <p:scale>
          <a:sx n="124" d="100"/>
          <a:sy n="124" d="100"/>
        </p:scale>
        <p:origin x="135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950C4-24C5-BE43-BB01-DFD7BDAB313A}"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03D39-E325-5342-9930-C2DB8C7571F2}" type="slidenum">
              <a:rPr lang="en-US" smtClean="0"/>
              <a:t>‹#›</a:t>
            </a:fld>
            <a:endParaRPr lang="en-US"/>
          </a:p>
        </p:txBody>
      </p:sp>
    </p:spTree>
    <p:extLst>
      <p:ext uri="{BB962C8B-B14F-4D97-AF65-F5344CB8AC3E}">
        <p14:creationId xmlns:p14="http://schemas.microsoft.com/office/powerpoint/2010/main" val="1681654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03D39-E325-5342-9930-C2DB8C7571F2}" type="slidenum">
              <a:rPr lang="en-US" smtClean="0"/>
              <a:t>5</a:t>
            </a:fld>
            <a:endParaRPr lang="en-US"/>
          </a:p>
        </p:txBody>
      </p:sp>
    </p:spTree>
    <p:extLst>
      <p:ext uri="{BB962C8B-B14F-4D97-AF65-F5344CB8AC3E}">
        <p14:creationId xmlns:p14="http://schemas.microsoft.com/office/powerpoint/2010/main" val="329852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A39FC0-EB23-49B6-A7CE-3F7F78D94724}" type="slidenum">
              <a:rPr lang="en-US" altLang="en-US" smtClean="0"/>
              <a:pPr eaLnBrk="1" hangingPunct="1"/>
              <a:t>26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6C3648-BBF0-464C-99AA-0A3A74624B42}" type="slidenum">
              <a:rPr lang="en-US" altLang="en-US" smtClean="0"/>
              <a:pPr eaLnBrk="1" hangingPunct="1"/>
              <a:t>31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D233D9-DF93-47BE-9BE9-6C8AC246E2DD}" type="slidenum">
              <a:rPr lang="en-US" altLang="en-US" smtClean="0"/>
              <a:pPr eaLnBrk="1" hangingPunct="1"/>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EC8F5F-CEE8-4CEC-A0D3-5F31EBF21EF3}" type="slidenum">
              <a:rPr lang="en-US" altLang="en-US" smtClean="0"/>
              <a:pPr eaLnBrk="1" hangingPunct="1"/>
              <a:t>9</a:t>
            </a:fld>
            <a:endParaRPr lang="en-US" altLang="en-US"/>
          </a:p>
        </p:txBody>
      </p:sp>
      <p:sp>
        <p:nvSpPr>
          <p:cNvPr id="532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lnSpc>
                <a:spcPct val="90000"/>
              </a:lnSpc>
              <a:buFont typeface="Wingdings" pitchFamily="2" charset="2"/>
              <a:buNone/>
            </a:pPr>
            <a:endParaRPr lang="en-US" altLang="en-US" dirty="0">
              <a:cs typeface="Times New Roman" pitchFamily="18" charset="0"/>
            </a:endParaRPr>
          </a:p>
          <a:p>
            <a:pPr eaLnBrk="1" hangingPunct="1">
              <a:lnSpc>
                <a:spcPct val="90000"/>
              </a:lnSpc>
              <a:buFont typeface="Wingdings" pitchFamily="2" charset="2"/>
              <a:buNone/>
            </a:pPr>
            <a:endParaRPr lang="en-US" altLang="en-US" dirty="0">
              <a:cs typeface="Times New Roman" pitchFamily="18" charset="0"/>
            </a:endParaRPr>
          </a:p>
          <a:p>
            <a:pPr eaLnBrk="1" hangingPunct="1">
              <a:lnSpc>
                <a:spcPct val="90000"/>
              </a:lnSpc>
              <a:buFont typeface="Wingdings" pitchFamily="2" charset="2"/>
              <a:buNone/>
            </a:pPr>
            <a:endParaRPr lang="en-US" altLang="en-US" dirty="0">
              <a:cs typeface="Times New Roman" pitchFamily="18" charset="0"/>
            </a:endParaRPr>
          </a:p>
          <a:p>
            <a:pPr eaLnBrk="1" hangingPunct="1">
              <a:lnSpc>
                <a:spcPct val="90000"/>
              </a:lnSpc>
              <a:buFont typeface="Wingdings" pitchFamily="2" charset="2"/>
              <a:buNone/>
            </a:pPr>
            <a:endParaRPr lang="en-US" altLang="en-US" dirty="0">
              <a:cs typeface="Times New Roman" pitchFamily="18" charset="0"/>
            </a:endParaRPr>
          </a:p>
          <a:p>
            <a:pPr eaLnBrk="1" hangingPunct="1">
              <a:spcBef>
                <a:spcPct val="0"/>
              </a:spcBef>
            </a:pPr>
            <a:endParaRPr lang="en-US" altLang="en-US" dirty="0"/>
          </a:p>
          <a:p>
            <a:pPr eaLnBrk="1" hangingPunct="1">
              <a:spcBef>
                <a:spcPct val="0"/>
              </a:spcBef>
            </a:pPr>
            <a:r>
              <a:rPr lang="en-US" altLang="en-US" dirty="0"/>
              <a:t>By the way, this quote is from Thursday March 3, 2005 Wall Street Journal.</a:t>
            </a:r>
          </a:p>
          <a:p>
            <a:pPr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FB215C-A8B1-413D-B4B5-AAF5787F216B}" type="slidenum">
              <a:rPr lang="en-US" altLang="en-US" smtClean="0"/>
              <a:pPr eaLnBrk="1" hangingPunct="1"/>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holder of the option bought that right by paying the seller (aka the “writer”) of the option at initiation of the contract an option premium.</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572BC2-18D7-42F3-B468-57D62A2E3E4C}" type="slidenum">
              <a:rPr lang="en-US" altLang="en-US" smtClean="0"/>
              <a:pPr eaLnBrk="1" hangingPunct="1"/>
              <a:t>16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187DD5-15E7-4B0E-A16A-B937D5386CCB}" type="slidenum">
              <a:rPr lang="en-US" altLang="en-US" smtClean="0"/>
              <a:pPr eaLnBrk="1" hangingPunct="1"/>
              <a:t>17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price USD0.0102/</a:t>
            </a:r>
            <a:r>
              <a:rPr lang="en-US"/>
              <a:t>JPY</a:t>
            </a:r>
            <a:r>
              <a:rPr lang="en-US" baseline="0"/>
              <a:t> AUG call </a:t>
            </a:r>
            <a:r>
              <a:rPr lang="en-US" baseline="0" dirty="0"/>
              <a:t>option has a premium of USD0.000185/JPY; most recent spot rate USD0.010079/JPY</a:t>
            </a:r>
            <a:endParaRPr lang="en-US" dirty="0"/>
          </a:p>
        </p:txBody>
      </p:sp>
      <p:sp>
        <p:nvSpPr>
          <p:cNvPr id="4" name="Slide Number Placeholder 3"/>
          <p:cNvSpPr>
            <a:spLocks noGrp="1"/>
          </p:cNvSpPr>
          <p:nvPr>
            <p:ph type="sldNum" sz="quarter" idx="10"/>
          </p:nvPr>
        </p:nvSpPr>
        <p:spPr/>
        <p:txBody>
          <a:bodyPr/>
          <a:lstStyle/>
          <a:p>
            <a:fld id="{91003D39-E325-5342-9930-C2DB8C7571F2}" type="slidenum">
              <a:rPr lang="en-US" smtClean="0"/>
              <a:t>22</a:t>
            </a:fld>
            <a:endParaRPr lang="en-US"/>
          </a:p>
        </p:txBody>
      </p:sp>
    </p:spTree>
    <p:extLst>
      <p:ext uri="{BB962C8B-B14F-4D97-AF65-F5344CB8AC3E}">
        <p14:creationId xmlns:p14="http://schemas.microsoft.com/office/powerpoint/2010/main" val="151249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13" indent="-341313" defTabSz="912813" eaLnBrk="1" hangingPunct="1">
              <a:spcBef>
                <a:spcPct val="20000"/>
              </a:spcBef>
              <a:buClr>
                <a:schemeClr val="tx2"/>
              </a:buClr>
              <a:buSzPct val="70000"/>
              <a:buFont typeface="Wingdings" pitchFamily="2" charset="2"/>
              <a:buChar char="l"/>
            </a:pPr>
            <a:r>
              <a:rPr lang="en-US" altLang="en-US">
                <a:latin typeface="Palatino Linotype" pitchFamily="18" charset="0"/>
              </a:rPr>
              <a:t>Consider a call option on </a:t>
            </a:r>
            <a:r>
              <a:rPr lang="en-US" altLang="en-US">
                <a:latin typeface="Palatino Linotype" pitchFamily="18" charset="0"/>
                <a:cs typeface="Times New Roman" pitchFamily="18" charset="0"/>
              </a:rPr>
              <a:t>€10,000. </a:t>
            </a:r>
          </a:p>
          <a:p>
            <a:pPr marL="341313" indent="-341313" defTabSz="912813" eaLnBrk="1" hangingPunct="1">
              <a:spcBef>
                <a:spcPct val="20000"/>
              </a:spcBef>
              <a:buClr>
                <a:schemeClr val="tx2"/>
              </a:buClr>
              <a:buSzPct val="70000"/>
              <a:buFont typeface="Wingdings" pitchFamily="2" charset="2"/>
              <a:buChar char="l"/>
            </a:pPr>
            <a:r>
              <a:rPr lang="en-US" altLang="en-US">
                <a:latin typeface="Palatino Linotype" pitchFamily="18" charset="0"/>
                <a:cs typeface="Times New Roman" pitchFamily="18" charset="0"/>
              </a:rPr>
              <a:t>The option premium is $0.25 per € </a:t>
            </a:r>
          </a:p>
          <a:p>
            <a:pPr marL="341313" indent="-341313" defTabSz="912813" eaLnBrk="1" hangingPunct="1">
              <a:spcBef>
                <a:spcPct val="20000"/>
              </a:spcBef>
              <a:buClr>
                <a:schemeClr val="tx2"/>
              </a:buClr>
              <a:buSzPct val="70000"/>
              <a:buFont typeface="Wingdings" pitchFamily="2" charset="2"/>
              <a:buChar char="l"/>
            </a:pPr>
            <a:r>
              <a:rPr lang="en-US" altLang="en-US">
                <a:latin typeface="Palatino Linotype" pitchFamily="18" charset="0"/>
                <a:cs typeface="Times New Roman" pitchFamily="18" charset="0"/>
              </a:rPr>
              <a:t>The exercise price is $1.50 per €</a:t>
            </a:r>
          </a:p>
          <a:p>
            <a:pPr marL="341313" indent="-341313" defTabSz="912813" eaLnBrk="1" hangingPunct="1">
              <a:spcBef>
                <a:spcPct val="20000"/>
              </a:spcBef>
              <a:buClr>
                <a:schemeClr val="tx2"/>
              </a:buClr>
              <a:buSzPct val="70000"/>
              <a:buFont typeface="Wingdings" pitchFamily="2" charset="2"/>
              <a:buChar char="l"/>
            </a:pPr>
            <a:r>
              <a:rPr lang="en-US" altLang="en-US">
                <a:latin typeface="Palatino Linotype" pitchFamily="18" charset="0"/>
                <a:cs typeface="Times New Roman" pitchFamily="18" charset="0"/>
              </a:rPr>
              <a:t>The option costs </a:t>
            </a:r>
            <a:r>
              <a:rPr lang="en-US" altLang="en-US">
                <a:latin typeface="Times New Roman" pitchFamily="18" charset="0"/>
                <a:cs typeface="Times New Roman" pitchFamily="18" charset="0"/>
              </a:rPr>
              <a:t>$2,500 today and the break-even exchange rate is $1.75 </a:t>
            </a:r>
            <a:r>
              <a:rPr lang="en-US" altLang="en-US">
                <a:latin typeface="Palatino Linotype" pitchFamily="18" charset="0"/>
                <a:cs typeface="Times New Roman" pitchFamily="18" charset="0"/>
              </a:rPr>
              <a:t>per €</a:t>
            </a:r>
            <a:endParaRPr lang="en-US" altLang="en-US" baseline="-25000">
              <a:latin typeface="Times New Roman" pitchFamily="18" charset="0"/>
              <a:cs typeface="Times New Roman" pitchFamily="18" charset="0"/>
            </a:endParaRPr>
          </a:p>
          <a:p>
            <a:pPr marL="341313" indent="-341313" defTabSz="912813" eaLnBrk="1" hangingPunct="1">
              <a:spcBef>
                <a:spcPct val="20000"/>
              </a:spcBef>
              <a:buClr>
                <a:schemeClr val="tx2"/>
              </a:buClr>
              <a:buSzPct val="70000"/>
              <a:buFont typeface="Wingdings" pitchFamily="2" charset="2"/>
              <a:buChar char="l"/>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AF5C06-6583-4166-97AB-395E10769C5A}" type="slidenum">
              <a:rPr lang="en-US" altLang="en-US" smtClean="0"/>
              <a:pPr eaLnBrk="1" hangingPunct="1"/>
              <a:t>23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1313" indent="-341313" defTabSz="912813" eaLnBrk="1" hangingPunct="1">
              <a:spcBef>
                <a:spcPct val="20000"/>
              </a:spcBef>
              <a:buClr>
                <a:schemeClr val="tx2"/>
              </a:buClr>
              <a:buSzPct val="70000"/>
              <a:buFont typeface="Wingdings" pitchFamily="2" charset="2"/>
              <a:buChar char="l"/>
              <a:defRPr/>
            </a:pPr>
            <a:r>
              <a:rPr lang="en-US" dirty="0">
                <a:latin typeface="Palatino Linotype" pitchFamily="18" charset="0"/>
              </a:rPr>
              <a:t>Consider a put option on </a:t>
            </a:r>
            <a:r>
              <a:rPr lang="en-US" dirty="0">
                <a:latin typeface="Palatino Linotype" pitchFamily="18" charset="0"/>
                <a:cs typeface="Times New Roman" pitchFamily="18" charset="0"/>
              </a:rPr>
              <a:t>€10,000. </a:t>
            </a:r>
          </a:p>
          <a:p>
            <a:pPr marL="341313" indent="-341313" defTabSz="912813" eaLnBrk="1" hangingPunct="1">
              <a:spcBef>
                <a:spcPct val="20000"/>
              </a:spcBef>
              <a:buClr>
                <a:schemeClr val="tx2"/>
              </a:buClr>
              <a:buSzPct val="70000"/>
              <a:buFont typeface="Wingdings" pitchFamily="2" charset="2"/>
              <a:buChar char="l"/>
              <a:defRPr/>
            </a:pPr>
            <a:r>
              <a:rPr lang="en-US" dirty="0">
                <a:latin typeface="Palatino Linotype" pitchFamily="18" charset="0"/>
                <a:cs typeface="Times New Roman" pitchFamily="18" charset="0"/>
              </a:rPr>
              <a:t>The option premium is $0.15 per €. </a:t>
            </a:r>
          </a:p>
          <a:p>
            <a:pPr marL="341313" indent="-341313" defTabSz="912813" eaLnBrk="1" hangingPunct="1">
              <a:spcBef>
                <a:spcPct val="20000"/>
              </a:spcBef>
              <a:buClr>
                <a:schemeClr val="tx2"/>
              </a:buClr>
              <a:buSzPct val="70000"/>
              <a:buFont typeface="Wingdings" pitchFamily="2" charset="2"/>
              <a:buChar char="l"/>
              <a:defRPr/>
            </a:pPr>
            <a:r>
              <a:rPr lang="en-US" dirty="0">
                <a:latin typeface="Palatino Linotype" pitchFamily="18" charset="0"/>
                <a:cs typeface="Times New Roman" pitchFamily="18" charset="0"/>
              </a:rPr>
              <a:t>The exercise price is $1.50 per euro.</a:t>
            </a:r>
          </a:p>
          <a:p>
            <a:pPr marL="341313" indent="-341313" defTabSz="912813" eaLnBrk="1" hangingPunct="1">
              <a:spcBef>
                <a:spcPct val="20000"/>
              </a:spcBef>
              <a:buClr>
                <a:schemeClr val="tx2"/>
              </a:buClr>
              <a:buSzPct val="70000"/>
              <a:defRPr/>
            </a:pPr>
            <a:r>
              <a:rPr lang="en-US" dirty="0">
                <a:latin typeface="Palatino Linotype" pitchFamily="18" charset="0"/>
              </a:rPr>
              <a:t>What is the maximum gain on this put option?</a:t>
            </a:r>
            <a:r>
              <a:rPr lang="en-US" b="1" dirty="0">
                <a:latin typeface="Bradley Hand ITC" pitchFamily="66" charset="0"/>
                <a:cs typeface="Times New Roman" pitchFamily="18" charset="0"/>
              </a:rPr>
              <a:t> $13,500 = </a:t>
            </a:r>
            <a:r>
              <a:rPr lang="en-US" b="1" dirty="0">
                <a:latin typeface="Bradley Hand ITC" pitchFamily="66" charset="0"/>
              </a:rPr>
              <a:t>€10,000</a:t>
            </a:r>
            <a:r>
              <a:rPr lang="en-US" b="1" dirty="0">
                <a:latin typeface="Bradley Hand ITC" pitchFamily="66" charset="0"/>
                <a:cs typeface="Times New Roman" pitchFamily="18" charset="0"/>
              </a:rPr>
              <a:t>×($1.50 – $0.15)/</a:t>
            </a:r>
            <a:r>
              <a:rPr lang="en-US" b="1" dirty="0">
                <a:latin typeface="Bradley Hand ITC" pitchFamily="66" charset="0"/>
              </a:rPr>
              <a:t>€</a:t>
            </a:r>
          </a:p>
          <a:p>
            <a:pPr marL="341313" indent="-341313" defTabSz="912813" eaLnBrk="1" hangingPunct="1">
              <a:spcBef>
                <a:spcPct val="20000"/>
              </a:spcBef>
              <a:buClr>
                <a:schemeClr val="tx2"/>
              </a:buClr>
              <a:buSzPct val="70000"/>
              <a:defRPr/>
            </a:pPr>
            <a:r>
              <a:rPr lang="en-US" dirty="0">
                <a:latin typeface="Palatino Linotype" pitchFamily="18" charset="0"/>
              </a:rPr>
              <a:t>At what exchange rate do you break even? </a:t>
            </a:r>
          </a:p>
          <a:p>
            <a:pPr marL="341313" indent="-341313" defTabSz="912813" eaLnBrk="1" hangingPunct="1">
              <a:spcBef>
                <a:spcPct val="20000"/>
              </a:spcBef>
              <a:buClr>
                <a:schemeClr val="tx2"/>
              </a:buClr>
              <a:buSzPct val="70000"/>
              <a:defRPr/>
            </a:pPr>
            <a:r>
              <a:rPr lang="en-US" dirty="0">
                <a:latin typeface="Times New Roman" pitchFamily="18" charset="0"/>
                <a:cs typeface="Times New Roman" pitchFamily="18" charset="0"/>
              </a:rPr>
              <a:t>$1.35 per euro</a:t>
            </a:r>
            <a:endParaRPr lang="en-US" baseline="-25000" dirty="0">
              <a:latin typeface="Times New Roman" pitchFamily="18" charset="0"/>
              <a:cs typeface="Times New Roman" pitchFamily="18" charset="0"/>
            </a:endParaRPr>
          </a:p>
          <a:p>
            <a:pPr marL="341313" indent="-341313" defTabSz="912813" eaLnBrk="1" hangingPunct="1">
              <a:spcBef>
                <a:spcPct val="20000"/>
              </a:spcBef>
              <a:buClr>
                <a:schemeClr val="tx2"/>
              </a:buClr>
              <a:buSzPct val="70000"/>
              <a:defRPr/>
            </a:pPr>
            <a:endParaRPr lang="en-US" dirty="0">
              <a:latin typeface="Palatino Linotype" pitchFamily="18" charset="0"/>
              <a:cs typeface="Times New Roman" pitchFamily="18" charset="0"/>
            </a:endParaRPr>
          </a:p>
          <a:p>
            <a:pPr marL="341313" indent="-341313" defTabSz="912813" eaLnBrk="1" hangingPunct="1">
              <a:spcBef>
                <a:spcPct val="20000"/>
              </a:spcBef>
              <a:buClr>
                <a:schemeClr val="tx2"/>
              </a:buClr>
              <a:buSzPct val="70000"/>
              <a:buFont typeface="Wingdings" pitchFamily="2" charset="2"/>
              <a:buChar char="l"/>
              <a:defRPr/>
            </a:pPr>
            <a:endParaRPr lang="en-US" dirty="0">
              <a:latin typeface="Palatino Linotype" pitchFamily="18" charset="0"/>
              <a:cs typeface="Times New Roman" pitchFamily="18" charset="0"/>
            </a:endParaRPr>
          </a:p>
          <a:p>
            <a:pPr eaLnBrk="1" hangingPunct="1">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19BADB-3B1E-407D-B23C-A7039BC8D1AE}" type="slidenum">
              <a:rPr lang="en-US" altLang="en-US" smtClean="0"/>
              <a:pPr eaLnBrk="1" hangingPunct="1"/>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EFC59D6-1696-7449-91FE-9E1AE4FEC42F}"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C59D6-1696-7449-91FE-9E1AE4FEC42F}"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EFC59D6-1696-7449-91FE-9E1AE4FEC42F}" type="datetimeFigureOut">
              <a:rPr lang="en-US" smtClean="0"/>
              <a:t>11/4/21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11/4/21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11/4/21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C59D6-1696-7449-91FE-9E1AE4FEC42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EFC59D6-1696-7449-91FE-9E1AE4FEC42F}"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89CFA-09AA-E24E-9FF1-1DAED68D6B5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EFC59D6-1696-7449-91FE-9E1AE4FEC42F}"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EFC59D6-1696-7449-91FE-9E1AE4FEC42F}"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EFC59D6-1696-7449-91FE-9E1AE4FEC42F}" type="datetimeFigureOut">
              <a:rPr lang="en-US" smtClean="0"/>
              <a:t>11/4/21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3A289CFA-09AA-E24E-9FF1-1DAED68D6B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429" y="1469571"/>
            <a:ext cx="7872571" cy="2492829"/>
          </a:xfrm>
        </p:spPr>
        <p:txBody>
          <a:bodyPr/>
          <a:lstStyle/>
          <a:p>
            <a:r>
              <a:rPr lang="en-US" dirty="0"/>
              <a:t>Derivatives and swaps on FX </a:t>
            </a:r>
          </a:p>
        </p:txBody>
      </p:sp>
      <p:sp>
        <p:nvSpPr>
          <p:cNvPr id="3" name="Subtitle 2"/>
          <p:cNvSpPr>
            <a:spLocks noGrp="1"/>
          </p:cNvSpPr>
          <p:nvPr>
            <p:ph type="subTitle" idx="1"/>
          </p:nvPr>
        </p:nvSpPr>
        <p:spPr>
          <a:xfrm>
            <a:off x="1600201" y="4529666"/>
            <a:ext cx="6762749" cy="1189815"/>
          </a:xfrm>
        </p:spPr>
        <p:txBody>
          <a:bodyPr/>
          <a:lstStyle/>
          <a:p>
            <a:endParaRPr lang="en-US" i="1" dirty="0"/>
          </a:p>
        </p:txBody>
      </p:sp>
    </p:spTree>
    <p:extLst>
      <p:ext uri="{BB962C8B-B14F-4D97-AF65-F5344CB8AC3E}">
        <p14:creationId xmlns:p14="http://schemas.microsoft.com/office/powerpoint/2010/main" val="194467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2BC3-072F-3A4C-A742-4A88B8D86309}"/>
              </a:ext>
            </a:extLst>
          </p:cNvPr>
          <p:cNvSpPr>
            <a:spLocks noGrp="1"/>
          </p:cNvSpPr>
          <p:nvPr>
            <p:ph type="title"/>
          </p:nvPr>
        </p:nvSpPr>
        <p:spPr/>
        <p:txBody>
          <a:bodyPr/>
          <a:lstStyle/>
          <a:p>
            <a:r>
              <a:rPr lang="en-US" dirty="0"/>
              <a:t>CME futures contract size</a:t>
            </a:r>
          </a:p>
        </p:txBody>
      </p:sp>
      <p:sp>
        <p:nvSpPr>
          <p:cNvPr id="3" name="Content Placeholder 2">
            <a:extLst>
              <a:ext uri="{FF2B5EF4-FFF2-40B4-BE49-F238E27FC236}">
                <a16:creationId xmlns:a16="http://schemas.microsoft.com/office/drawing/2014/main" id="{92EF0F49-C1D6-4147-BFBF-5FC925478DA8}"/>
              </a:ext>
            </a:extLst>
          </p:cNvPr>
          <p:cNvSpPr>
            <a:spLocks noGrp="1"/>
          </p:cNvSpPr>
          <p:nvPr>
            <p:ph idx="1"/>
          </p:nvPr>
        </p:nvSpPr>
        <p:spPr/>
        <p:txBody>
          <a:bodyPr/>
          <a:lstStyle/>
          <a:p>
            <a:r>
              <a:rPr lang="en-US" dirty="0"/>
              <a:t>EUR125,000</a:t>
            </a:r>
          </a:p>
          <a:p>
            <a:r>
              <a:rPr lang="en-US" dirty="0"/>
              <a:t>GBP62,500</a:t>
            </a:r>
          </a:p>
          <a:p>
            <a:r>
              <a:rPr lang="en-US" dirty="0"/>
              <a:t>JPY12,500,000</a:t>
            </a:r>
          </a:p>
          <a:p>
            <a:r>
              <a:rPr lang="en-US" dirty="0"/>
              <a:t>CNY1,000,000</a:t>
            </a:r>
          </a:p>
          <a:p>
            <a:endParaRPr lang="en-US" dirty="0"/>
          </a:p>
        </p:txBody>
      </p:sp>
    </p:spTree>
    <p:extLst>
      <p:ext uri="{BB962C8B-B14F-4D97-AF65-F5344CB8AC3E}">
        <p14:creationId xmlns:p14="http://schemas.microsoft.com/office/powerpoint/2010/main" val="68442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Example</a:t>
            </a:r>
          </a:p>
        </p:txBody>
      </p:sp>
      <p:sp>
        <p:nvSpPr>
          <p:cNvPr id="8195" name="Rectangle 3"/>
          <p:cNvSpPr>
            <a:spLocks noGrp="1" noChangeArrowheads="1"/>
          </p:cNvSpPr>
          <p:nvPr>
            <p:ph idx="1"/>
          </p:nvPr>
        </p:nvSpPr>
        <p:spPr/>
        <p:txBody>
          <a:bodyPr>
            <a:normAutofit fontScale="77500" lnSpcReduction="20000"/>
          </a:bodyPr>
          <a:lstStyle/>
          <a:p>
            <a:pPr eaLnBrk="1" hangingPunct="1"/>
            <a:r>
              <a:rPr lang="en-US" altLang="en-US" sz="2800" dirty="0"/>
              <a:t>Consider a long position in the CME euro contract.</a:t>
            </a:r>
          </a:p>
          <a:p>
            <a:pPr eaLnBrk="1" hangingPunct="1"/>
            <a:r>
              <a:rPr lang="en-US" altLang="en-US" sz="2800" dirty="0"/>
              <a:t>It is written on </a:t>
            </a:r>
            <a:r>
              <a:rPr lang="en-US" altLang="en-US" sz="2800" dirty="0">
                <a:cs typeface="Times New Roman" pitchFamily="18" charset="0"/>
              </a:rPr>
              <a:t>€</a:t>
            </a:r>
            <a:r>
              <a:rPr lang="en-US" altLang="en-US" sz="2800" dirty="0"/>
              <a:t>125,000 and quoted in $ per </a:t>
            </a:r>
            <a:r>
              <a:rPr lang="en-US" altLang="en-US" sz="2800" dirty="0">
                <a:cs typeface="Times New Roman" pitchFamily="18" charset="0"/>
              </a:rPr>
              <a:t>€.</a:t>
            </a:r>
          </a:p>
          <a:p>
            <a:pPr eaLnBrk="1" hangingPunct="1"/>
            <a:r>
              <a:rPr lang="en-US" altLang="en-US" sz="2800" dirty="0">
                <a:cs typeface="Times New Roman" pitchFamily="18" charset="0"/>
              </a:rPr>
              <a:t>The purchase price is $1.30 per €.  The maturity is 3 months.</a:t>
            </a:r>
          </a:p>
          <a:p>
            <a:pPr eaLnBrk="1" hangingPunct="1"/>
            <a:r>
              <a:rPr lang="en-US" altLang="en-US" sz="2800" dirty="0">
                <a:cs typeface="Times New Roman" pitchFamily="18" charset="0"/>
              </a:rPr>
              <a:t>At initiation of the contract, the long posts an initial performance bond of $6,500.</a:t>
            </a:r>
          </a:p>
          <a:p>
            <a:pPr eaLnBrk="1" hangingPunct="1"/>
            <a:r>
              <a:rPr lang="en-US" altLang="en-US" sz="2800" dirty="0">
                <a:cs typeface="Times New Roman" pitchFamily="18" charset="0"/>
              </a:rPr>
              <a:t>The maintenance performance bond is $4,000.</a:t>
            </a:r>
          </a:p>
          <a:p>
            <a:pPr marL="282575" lvl="1" indent="-282575">
              <a:spcBef>
                <a:spcPts val="2000"/>
              </a:spcBef>
            </a:pPr>
            <a:r>
              <a:rPr lang="en-US" altLang="en-US" sz="2800" dirty="0">
                <a:cs typeface="Times New Roman" pitchFamily="18" charset="0"/>
              </a:rPr>
              <a:t>You get a margin call when your (equity) position erodes by $2,500. If you fail to do so, the position will be closed out with an offsetting short position.</a:t>
            </a:r>
            <a:endParaRPr lang="en-US" altLang="en-US" sz="2800" dirty="0"/>
          </a:p>
          <a:p>
            <a:pPr eaLnBrk="1" hangingPunct="1"/>
            <a:endParaRPr lang="en-US" altLang="en-US" sz="2800" dirty="0">
              <a:cs typeface="Times New Roman" pitchFamily="18" charset="0"/>
            </a:endParaRPr>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47981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Daily resettlement</a:t>
            </a:r>
          </a:p>
        </p:txBody>
      </p:sp>
      <p:sp>
        <p:nvSpPr>
          <p:cNvPr id="9219" name="Rectangle 3"/>
          <p:cNvSpPr>
            <a:spLocks noGrp="1" noChangeArrowheads="1"/>
          </p:cNvSpPr>
          <p:nvPr>
            <p:ph idx="1"/>
          </p:nvPr>
        </p:nvSpPr>
        <p:spPr/>
        <p:txBody>
          <a:bodyPr>
            <a:normAutofit/>
          </a:bodyPr>
          <a:lstStyle/>
          <a:p>
            <a:pPr eaLnBrk="1" hangingPunct="1"/>
            <a:r>
              <a:rPr lang="en-US" altLang="en-US" sz="2800" dirty="0"/>
              <a:t>With futures contracts, we have daily resettlement of gains and losses rather than one big settlement at maturity.</a:t>
            </a:r>
          </a:p>
          <a:p>
            <a:pPr eaLnBrk="1" hangingPunct="1"/>
            <a:r>
              <a:rPr lang="en-US" altLang="en-US" sz="2800" dirty="0"/>
              <a:t>Futures payoffs are a zero-sum game.</a:t>
            </a:r>
          </a:p>
          <a:p>
            <a:pPr eaLnBrk="1" hangingPunct="1"/>
            <a:r>
              <a:rPr lang="en-US" altLang="en-US" sz="2800" dirty="0"/>
              <a:t>Every trading day:</a:t>
            </a:r>
          </a:p>
          <a:p>
            <a:pPr lvl="1" eaLnBrk="1" hangingPunct="1"/>
            <a:r>
              <a:rPr lang="en-US" altLang="en-US" sz="2400" dirty="0"/>
              <a:t>If the price goes down, the long pays the short.</a:t>
            </a:r>
          </a:p>
          <a:p>
            <a:pPr lvl="1" eaLnBrk="1" hangingPunct="1"/>
            <a:r>
              <a:rPr lang="en-US" altLang="en-US" sz="2400" dirty="0"/>
              <a:t>If the price goes up, the short pays the long.</a:t>
            </a:r>
          </a:p>
          <a:p>
            <a:pPr lvl="1" eaLnBrk="1" hangingPunct="1"/>
            <a:endParaRPr lang="en-US" altLang="en-US" sz="2400" dirty="0"/>
          </a:p>
          <a:p>
            <a:pPr marL="282575" lvl="1" indent="0" eaLnBrk="1" hangingPunct="1">
              <a:buNone/>
            </a:pPr>
            <a:endParaRPr lang="en-US" altLang="en-US" sz="2400" dirty="0"/>
          </a:p>
          <a:p>
            <a:pPr marL="0" indent="0" eaLnBrk="1" hangingPunct="1">
              <a:buNone/>
            </a:pPr>
            <a:endParaRPr lang="en-US" altLang="en-US" sz="2800"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13604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Example - continued</a:t>
            </a:r>
          </a:p>
        </p:txBody>
      </p:sp>
      <p:sp>
        <p:nvSpPr>
          <p:cNvPr id="11267" name="Rectangle 3"/>
          <p:cNvSpPr>
            <a:spLocks noGrp="1" noChangeArrowheads="1"/>
          </p:cNvSpPr>
          <p:nvPr>
            <p:ph idx="1"/>
          </p:nvPr>
        </p:nvSpPr>
        <p:spPr/>
        <p:txBody>
          <a:bodyPr>
            <a:normAutofit/>
          </a:bodyPr>
          <a:lstStyle/>
          <a:p>
            <a:pPr eaLnBrk="1" hangingPunct="1">
              <a:lnSpc>
                <a:spcPct val="90000"/>
              </a:lnSpc>
            </a:pPr>
            <a:r>
              <a:rPr lang="en-US" altLang="en-US" sz="2400" dirty="0"/>
              <a:t>Over the first 3 days, the euro strengthens (from $1.30) then depreciates in dollar terms:</a:t>
            </a:r>
          </a:p>
        </p:txBody>
      </p:sp>
      <p:sp>
        <p:nvSpPr>
          <p:cNvPr id="11268" name="Text Box 4"/>
          <p:cNvSpPr txBox="1">
            <a:spLocks noChangeArrowheads="1"/>
          </p:cNvSpPr>
          <p:nvPr/>
        </p:nvSpPr>
        <p:spPr bwMode="auto">
          <a:xfrm>
            <a:off x="1947863" y="3429000"/>
            <a:ext cx="1438275"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$1,250</a:t>
            </a:r>
          </a:p>
        </p:txBody>
      </p:sp>
      <p:sp>
        <p:nvSpPr>
          <p:cNvPr id="11269" name="Text Box 5"/>
          <p:cNvSpPr txBox="1">
            <a:spLocks noChangeArrowheads="1"/>
          </p:cNvSpPr>
          <p:nvPr/>
        </p:nvSpPr>
        <p:spPr bwMode="auto">
          <a:xfrm>
            <a:off x="1778000" y="4027488"/>
            <a:ext cx="1608138"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cs typeface="Times New Roman" pitchFamily="18" charset="0"/>
              </a:rPr>
              <a:t>–</a:t>
            </a:r>
            <a:r>
              <a:rPr lang="en-US" altLang="en-US" sz="2800" dirty="0">
                <a:solidFill>
                  <a:srgbClr val="FFFFFF"/>
                </a:solidFill>
                <a:latin typeface="Times New Roman" pitchFamily="18" charset="0"/>
              </a:rPr>
              <a:t>$1,250</a:t>
            </a:r>
          </a:p>
        </p:txBody>
      </p:sp>
      <p:sp>
        <p:nvSpPr>
          <p:cNvPr id="11270" name="Text Box 10"/>
          <p:cNvSpPr txBox="1">
            <a:spLocks noChangeArrowheads="1"/>
          </p:cNvSpPr>
          <p:nvPr/>
        </p:nvSpPr>
        <p:spPr bwMode="auto">
          <a:xfrm>
            <a:off x="-84138" y="3429000"/>
            <a:ext cx="1438276"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$1.31</a:t>
            </a:r>
          </a:p>
        </p:txBody>
      </p:sp>
      <p:sp>
        <p:nvSpPr>
          <p:cNvPr id="11271" name="Text Box 11"/>
          <p:cNvSpPr txBox="1">
            <a:spLocks noChangeArrowheads="1"/>
          </p:cNvSpPr>
          <p:nvPr/>
        </p:nvSpPr>
        <p:spPr bwMode="auto">
          <a:xfrm>
            <a:off x="-84138" y="4022725"/>
            <a:ext cx="1438276"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$1.30</a:t>
            </a:r>
          </a:p>
        </p:txBody>
      </p:sp>
      <p:sp>
        <p:nvSpPr>
          <p:cNvPr id="11272" name="Text Box 12"/>
          <p:cNvSpPr txBox="1">
            <a:spLocks noChangeArrowheads="1"/>
          </p:cNvSpPr>
          <p:nvPr/>
        </p:nvSpPr>
        <p:spPr bwMode="auto">
          <a:xfrm>
            <a:off x="-84138" y="4616450"/>
            <a:ext cx="1438276"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$1.27</a:t>
            </a:r>
          </a:p>
        </p:txBody>
      </p:sp>
      <p:sp>
        <p:nvSpPr>
          <p:cNvPr id="11273" name="Text Box 15"/>
          <p:cNvSpPr txBox="1">
            <a:spLocks noChangeArrowheads="1"/>
          </p:cNvSpPr>
          <p:nvPr/>
        </p:nvSpPr>
        <p:spPr bwMode="auto">
          <a:xfrm>
            <a:off x="1778000" y="4624388"/>
            <a:ext cx="1608138"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cs typeface="Times New Roman" pitchFamily="18" charset="0"/>
              </a:rPr>
              <a:t>–</a:t>
            </a:r>
            <a:r>
              <a:rPr lang="en-US" altLang="en-US" sz="2800" dirty="0">
                <a:solidFill>
                  <a:srgbClr val="FFFFFF"/>
                </a:solidFill>
                <a:latin typeface="Times New Roman" pitchFamily="18" charset="0"/>
              </a:rPr>
              <a:t>$3,750</a:t>
            </a:r>
          </a:p>
        </p:txBody>
      </p:sp>
      <p:sp>
        <p:nvSpPr>
          <p:cNvPr id="11274" name="Text Box 23"/>
          <p:cNvSpPr txBox="1">
            <a:spLocks noChangeArrowheads="1"/>
          </p:cNvSpPr>
          <p:nvPr/>
        </p:nvSpPr>
        <p:spPr bwMode="auto">
          <a:xfrm>
            <a:off x="2227263" y="2813050"/>
            <a:ext cx="211613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800" dirty="0">
                <a:solidFill>
                  <a:srgbClr val="FFFFFF"/>
                </a:solidFill>
                <a:latin typeface="Palatino Linotype" pitchFamily="18" charset="0"/>
              </a:rPr>
              <a:t>Gain/Loss</a:t>
            </a:r>
          </a:p>
        </p:txBody>
      </p:sp>
      <p:sp>
        <p:nvSpPr>
          <p:cNvPr id="11275" name="Text Box 24"/>
          <p:cNvSpPr txBox="1">
            <a:spLocks noChangeArrowheads="1"/>
          </p:cNvSpPr>
          <p:nvPr/>
        </p:nvSpPr>
        <p:spPr bwMode="auto">
          <a:xfrm>
            <a:off x="338138" y="2813050"/>
            <a:ext cx="1439862"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800" dirty="0">
                <a:solidFill>
                  <a:srgbClr val="FFFFFF"/>
                </a:solidFill>
                <a:latin typeface="Palatino Linotype" pitchFamily="18" charset="0"/>
              </a:rPr>
              <a:t>Settle</a:t>
            </a:r>
          </a:p>
        </p:txBody>
      </p:sp>
      <p:sp>
        <p:nvSpPr>
          <p:cNvPr id="11278" name="Text Box 18"/>
          <p:cNvSpPr txBox="1">
            <a:spLocks noChangeArrowheads="1"/>
          </p:cNvSpPr>
          <p:nvPr/>
        </p:nvSpPr>
        <p:spPr bwMode="auto">
          <a:xfrm>
            <a:off x="4487863" y="3429000"/>
            <a:ext cx="1438275"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$7,750</a:t>
            </a:r>
          </a:p>
        </p:txBody>
      </p:sp>
      <p:sp>
        <p:nvSpPr>
          <p:cNvPr id="11279" name="Text Box 19"/>
          <p:cNvSpPr txBox="1">
            <a:spLocks noChangeArrowheads="1"/>
          </p:cNvSpPr>
          <p:nvPr/>
        </p:nvSpPr>
        <p:spPr bwMode="auto">
          <a:xfrm>
            <a:off x="4318000" y="4027488"/>
            <a:ext cx="1608138"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$6,500</a:t>
            </a:r>
          </a:p>
        </p:txBody>
      </p:sp>
      <p:sp>
        <p:nvSpPr>
          <p:cNvPr id="11280" name="Text Box 20"/>
          <p:cNvSpPr txBox="1">
            <a:spLocks noChangeArrowheads="1"/>
          </p:cNvSpPr>
          <p:nvPr/>
        </p:nvSpPr>
        <p:spPr bwMode="auto">
          <a:xfrm>
            <a:off x="4318000" y="4624388"/>
            <a:ext cx="1608138"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$2,750</a:t>
            </a:r>
          </a:p>
        </p:txBody>
      </p:sp>
      <p:sp>
        <p:nvSpPr>
          <p:cNvPr id="11281" name="Text Box 25"/>
          <p:cNvSpPr txBox="1">
            <a:spLocks noChangeArrowheads="1"/>
          </p:cNvSpPr>
          <p:nvPr/>
        </p:nvSpPr>
        <p:spPr bwMode="auto">
          <a:xfrm>
            <a:off x="4783138" y="2813050"/>
            <a:ext cx="3446462"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800" dirty="0">
                <a:solidFill>
                  <a:srgbClr val="FFFFFF"/>
                </a:solidFill>
                <a:latin typeface="Palatino Linotype" pitchFamily="18" charset="0"/>
              </a:rPr>
              <a:t>Account Balance</a:t>
            </a:r>
          </a:p>
        </p:txBody>
      </p:sp>
      <p:sp>
        <p:nvSpPr>
          <p:cNvPr id="11282" name="Text Box 31"/>
          <p:cNvSpPr txBox="1">
            <a:spLocks noChangeArrowheads="1"/>
          </p:cNvSpPr>
          <p:nvPr/>
        </p:nvSpPr>
        <p:spPr bwMode="auto">
          <a:xfrm>
            <a:off x="5588000" y="3429000"/>
            <a:ext cx="33020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 $6,500 + $1,250</a:t>
            </a:r>
          </a:p>
        </p:txBody>
      </p:sp>
      <p:sp>
        <p:nvSpPr>
          <p:cNvPr id="11283" name="Text Box 32"/>
          <p:cNvSpPr txBox="1">
            <a:spLocks noChangeArrowheads="1"/>
          </p:cNvSpPr>
          <p:nvPr/>
        </p:nvSpPr>
        <p:spPr bwMode="auto">
          <a:xfrm>
            <a:off x="508000" y="5275263"/>
            <a:ext cx="8212138" cy="842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chemeClr val="bg1"/>
                </a:solidFill>
                <a:latin typeface="Palatino Linotype" pitchFamily="18" charset="0"/>
              </a:rPr>
              <a:t>On day 3, suppose our investor keeps his long position open.  Then s/he needs to put in an additional $3,750.</a:t>
            </a:r>
          </a:p>
        </p:txBody>
      </p:sp>
      <p:sp>
        <p:nvSpPr>
          <p:cNvPr id="11284" name="Text Box 34"/>
          <p:cNvSpPr txBox="1">
            <a:spLocks noChangeArrowheads="1"/>
          </p:cNvSpPr>
          <p:nvPr/>
        </p:nvSpPr>
        <p:spPr bwMode="auto">
          <a:xfrm>
            <a:off x="5588000" y="4587875"/>
            <a:ext cx="33020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800" dirty="0">
                <a:solidFill>
                  <a:srgbClr val="FFFFFF"/>
                </a:solidFill>
                <a:latin typeface="Times New Roman" pitchFamily="18" charset="0"/>
              </a:rPr>
              <a:t>+ $3,750 = $6,500 </a:t>
            </a:r>
          </a:p>
        </p:txBody>
      </p:sp>
      <p:sp>
        <p:nvSpPr>
          <p:cNvPr id="11285" name="Line 36"/>
          <p:cNvSpPr>
            <a:spLocks noChangeShapeType="1"/>
          </p:cNvSpPr>
          <p:nvPr/>
        </p:nvSpPr>
        <p:spPr bwMode="auto">
          <a:xfrm>
            <a:off x="338138" y="3429000"/>
            <a:ext cx="76200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23"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90706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Futures pricing</a:t>
            </a:r>
          </a:p>
        </p:txBody>
      </p:sp>
      <p:sp>
        <p:nvSpPr>
          <p:cNvPr id="3" name="Content Placeholder 2"/>
          <p:cNvSpPr>
            <a:spLocks noGrp="1"/>
          </p:cNvSpPr>
          <p:nvPr>
            <p:ph idx="1"/>
          </p:nvPr>
        </p:nvSpPr>
        <p:spPr/>
        <p:txBody>
          <a:bodyPr/>
          <a:lstStyle/>
          <a:p>
            <a:r>
              <a:rPr lang="en-US" dirty="0"/>
              <a:t>The pricing of futures contracts is similar to that of forward contracts.</a:t>
            </a:r>
          </a:p>
          <a:p>
            <a:r>
              <a:rPr lang="en-US" dirty="0"/>
              <a:t>Thus, we can use the interest rate parity (IRP) to price futures:</a:t>
            </a:r>
          </a:p>
          <a:p>
            <a:r>
              <a:rPr lang="en-US" dirty="0"/>
              <a:t>In American terms, (F – S) / S = (</a:t>
            </a:r>
            <a:r>
              <a:rPr lang="en-US" dirty="0" err="1"/>
              <a:t>i</a:t>
            </a:r>
            <a:r>
              <a:rPr lang="en-US" baseline="-25000" dirty="0" err="1"/>
              <a:t>D</a:t>
            </a:r>
            <a:r>
              <a:rPr lang="en-US" dirty="0"/>
              <a:t> – </a:t>
            </a:r>
            <a:r>
              <a:rPr lang="en-US" dirty="0" err="1"/>
              <a:t>i</a:t>
            </a:r>
            <a:r>
              <a:rPr lang="en-US" baseline="-25000" dirty="0" err="1"/>
              <a:t>F</a:t>
            </a:r>
            <a:r>
              <a:rPr lang="en-US" dirty="0"/>
              <a:t>) / (1 + </a:t>
            </a:r>
            <a:r>
              <a:rPr lang="en-US" dirty="0" err="1"/>
              <a:t>i</a:t>
            </a:r>
            <a:r>
              <a:rPr lang="en-US" baseline="-25000" dirty="0" err="1"/>
              <a:t>D</a:t>
            </a:r>
            <a:r>
              <a:rPr lang="en-US" dirty="0"/>
              <a:t>) ≈ </a:t>
            </a:r>
            <a:r>
              <a:rPr lang="en-US" dirty="0" err="1"/>
              <a:t>i</a:t>
            </a:r>
            <a:r>
              <a:rPr lang="en-US" baseline="-25000" dirty="0" err="1"/>
              <a:t>D</a:t>
            </a:r>
            <a:r>
              <a:rPr lang="en-US" dirty="0"/>
              <a:t> – </a:t>
            </a:r>
            <a:r>
              <a:rPr lang="en-US" dirty="0" err="1"/>
              <a:t>i</a:t>
            </a:r>
            <a:r>
              <a:rPr lang="en-US" baseline="-25000" dirty="0" err="1"/>
              <a:t>F</a:t>
            </a:r>
            <a:endParaRPr lang="en-US" baseline="-25000" dirty="0"/>
          </a:p>
          <a:p>
            <a:pPr marL="0" indent="0">
              <a:buNone/>
            </a:pPr>
            <a:endParaRPr lang="en-US" dirty="0"/>
          </a:p>
        </p:txBody>
      </p:sp>
    </p:spTree>
    <p:extLst>
      <p:ext uri="{BB962C8B-B14F-4D97-AF65-F5344CB8AC3E}">
        <p14:creationId xmlns:p14="http://schemas.microsoft.com/office/powerpoint/2010/main" val="405359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Speculating with futures</a:t>
            </a:r>
          </a:p>
        </p:txBody>
      </p:sp>
      <p:sp>
        <p:nvSpPr>
          <p:cNvPr id="3" name="Content Placeholder 2"/>
          <p:cNvSpPr>
            <a:spLocks noGrp="1"/>
          </p:cNvSpPr>
          <p:nvPr>
            <p:ph idx="1"/>
          </p:nvPr>
        </p:nvSpPr>
        <p:spPr/>
        <p:txBody>
          <a:bodyPr/>
          <a:lstStyle/>
          <a:p>
            <a:r>
              <a:rPr lang="en-US" dirty="0"/>
              <a:t>Suppose that you took a long position today in one December euro futures at $1.3094/€.  You hold it until it expires on the third Wednesday of December.  The spot rate that day is $1.2939/€.  The standard contract size is €125,000.</a:t>
            </a:r>
          </a:p>
          <a:p>
            <a:r>
              <a:rPr lang="en-US" dirty="0"/>
              <a:t>Your speculative loss is (1.2939-1.3094) × 125,000 =        -$1,937.50.</a:t>
            </a:r>
          </a:p>
          <a:p>
            <a:r>
              <a:rPr lang="en-US" dirty="0"/>
              <a:t>In contrast, if you had taken a short position, your speculative gain is $1,937.50.</a:t>
            </a:r>
          </a:p>
        </p:txBody>
      </p:sp>
    </p:spTree>
    <p:extLst>
      <p:ext uri="{BB962C8B-B14F-4D97-AF65-F5344CB8AC3E}">
        <p14:creationId xmlns:p14="http://schemas.microsoft.com/office/powerpoint/2010/main" val="35608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Options contracts</a:t>
            </a:r>
          </a:p>
        </p:txBody>
      </p:sp>
      <p:sp>
        <p:nvSpPr>
          <p:cNvPr id="16387" name="Rectangle 3"/>
          <p:cNvSpPr>
            <a:spLocks noGrp="1" noChangeArrowheads="1"/>
          </p:cNvSpPr>
          <p:nvPr>
            <p:ph idx="1"/>
          </p:nvPr>
        </p:nvSpPr>
        <p:spPr/>
        <p:txBody>
          <a:bodyPr>
            <a:normAutofit fontScale="92500" lnSpcReduction="10000"/>
          </a:bodyPr>
          <a:lstStyle/>
          <a:p>
            <a:pPr eaLnBrk="1" hangingPunct="1"/>
            <a:r>
              <a:rPr lang="en-US" altLang="en-US" sz="2800" dirty="0"/>
              <a:t>An option gives the holder the right, </a:t>
            </a:r>
            <a:r>
              <a:rPr lang="en-US" altLang="en-US" sz="2800" i="1" dirty="0"/>
              <a:t>but not the obligation</a:t>
            </a:r>
            <a:r>
              <a:rPr lang="en-US" altLang="en-US" sz="2800" dirty="0"/>
              <a:t>, to buy or sell a given quantity of an asset in the future at prices agreed upon today (i.e., exercise price).</a:t>
            </a:r>
          </a:p>
          <a:p>
            <a:pPr eaLnBrk="1" hangingPunct="1"/>
            <a:r>
              <a:rPr lang="en-US" altLang="en-US" sz="2800" dirty="0"/>
              <a:t>Calls vs. Puts:</a:t>
            </a:r>
          </a:p>
          <a:p>
            <a:pPr lvl="1" eaLnBrk="1" hangingPunct="1"/>
            <a:r>
              <a:rPr lang="en-US" altLang="en-US" sz="2400" dirty="0"/>
              <a:t>Call options give the holder the right, but not the obligation, to </a:t>
            </a:r>
            <a:r>
              <a:rPr lang="en-US" altLang="en-US" sz="2400" dirty="0">
                <a:solidFill>
                  <a:srgbClr val="CC3300"/>
                </a:solidFill>
              </a:rPr>
              <a:t>buy</a:t>
            </a:r>
            <a:r>
              <a:rPr lang="en-US" altLang="en-US" sz="2400" dirty="0"/>
              <a:t> a given quantity of some asset at some time in the future at prices agreed upon today.</a:t>
            </a:r>
          </a:p>
          <a:p>
            <a:pPr lvl="1" eaLnBrk="1" hangingPunct="1"/>
            <a:r>
              <a:rPr lang="en-US" altLang="en-US" sz="2400" dirty="0"/>
              <a:t>Put options give the holder the right, but not the obligation, to </a:t>
            </a:r>
            <a:r>
              <a:rPr lang="en-US" altLang="en-US" sz="2400" dirty="0">
                <a:solidFill>
                  <a:srgbClr val="CC3300"/>
                </a:solidFill>
              </a:rPr>
              <a:t>sell</a:t>
            </a:r>
            <a:r>
              <a:rPr lang="en-US" altLang="en-US" sz="2400" dirty="0"/>
              <a:t> a given quantity of some asset at some time in the future at prices agreed upon today.</a:t>
            </a:r>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29308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Options </a:t>
            </a:r>
          </a:p>
        </p:txBody>
      </p:sp>
      <p:sp>
        <p:nvSpPr>
          <p:cNvPr id="17411" name="Rectangle 3"/>
          <p:cNvSpPr>
            <a:spLocks noGrp="1" noChangeArrowheads="1"/>
          </p:cNvSpPr>
          <p:nvPr>
            <p:ph idx="1"/>
          </p:nvPr>
        </p:nvSpPr>
        <p:spPr/>
        <p:txBody>
          <a:bodyPr>
            <a:normAutofit/>
          </a:bodyPr>
          <a:lstStyle/>
          <a:p>
            <a:pPr eaLnBrk="1" hangingPunct="1"/>
            <a:r>
              <a:rPr lang="en-US" altLang="en-US" sz="2400" dirty="0"/>
              <a:t>European versus American options:</a:t>
            </a:r>
          </a:p>
          <a:p>
            <a:pPr lvl="1" eaLnBrk="1" hangingPunct="1"/>
            <a:r>
              <a:rPr lang="en-US" altLang="en-US" sz="2400" dirty="0"/>
              <a:t>European options can only be exercised on the expiration date while American options can be exercised at any time up to and including the expiration date.</a:t>
            </a:r>
          </a:p>
          <a:p>
            <a:pPr lvl="1" eaLnBrk="1" hangingPunct="1"/>
            <a:r>
              <a:rPr lang="en-US" altLang="en-US" sz="2400" dirty="0"/>
              <a:t>American options are usually worth more than European options, other things equal.</a:t>
            </a:r>
          </a:p>
          <a:p>
            <a:pPr eaLnBrk="1" hangingPunct="1"/>
            <a:r>
              <a:rPr lang="en-US" altLang="en-US" sz="2400" dirty="0"/>
              <a:t>Premium: option price; the cost of acquiring an option.</a:t>
            </a:r>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00613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Options market</a:t>
            </a:r>
          </a:p>
        </p:txBody>
      </p:sp>
      <p:sp>
        <p:nvSpPr>
          <p:cNvPr id="3" name="Content Placeholder 2"/>
          <p:cNvSpPr>
            <a:spLocks noGrp="1"/>
          </p:cNvSpPr>
          <p:nvPr>
            <p:ph idx="1"/>
          </p:nvPr>
        </p:nvSpPr>
        <p:spPr>
          <a:xfrm>
            <a:off x="779463" y="1828800"/>
            <a:ext cx="7583487" cy="4619978"/>
          </a:xfrm>
        </p:spPr>
        <p:txBody>
          <a:bodyPr>
            <a:normAutofit lnSpcReduction="10000"/>
          </a:bodyPr>
          <a:lstStyle/>
          <a:p>
            <a:r>
              <a:rPr lang="en-US" sz="2400" dirty="0"/>
              <a:t>The </a:t>
            </a:r>
            <a:r>
              <a:rPr lang="en-US" sz="2400" dirty="0">
                <a:solidFill>
                  <a:srgbClr val="FF0000"/>
                </a:solidFill>
              </a:rPr>
              <a:t>over-the-counter</a:t>
            </a:r>
            <a:r>
              <a:rPr lang="en-US" sz="2400" dirty="0"/>
              <a:t> market written by international banks, investment banks, and brokerage houses is very active.  Generally, these contracts are </a:t>
            </a:r>
            <a:r>
              <a:rPr lang="en-US" sz="2400" dirty="0">
                <a:solidFill>
                  <a:srgbClr val="FF0000"/>
                </a:solidFill>
              </a:rPr>
              <a:t>tailor-made</a:t>
            </a:r>
            <a:r>
              <a:rPr lang="en-US" sz="2400" dirty="0"/>
              <a:t> and are written for large amounts, at least worth of $1 million of the currency serving as the underlying asset.  These contracts are often European style.</a:t>
            </a:r>
          </a:p>
          <a:p>
            <a:r>
              <a:rPr lang="en-US" sz="2400" dirty="0"/>
              <a:t>Philadelphia Stock Exchange (</a:t>
            </a:r>
            <a:r>
              <a:rPr lang="en-US" sz="2400" dirty="0">
                <a:solidFill>
                  <a:srgbClr val="FF0000"/>
                </a:solidFill>
              </a:rPr>
              <a:t>PHLX</a:t>
            </a:r>
            <a:r>
              <a:rPr lang="en-US" sz="2400" dirty="0"/>
              <a:t>), part of the NASDAQ QMX Group, have currency options as well.  But the trading volume is much smaller than that in the OTC market. </a:t>
            </a:r>
          </a:p>
          <a:p>
            <a:pPr lvl="1"/>
            <a:r>
              <a:rPr lang="en-US" dirty="0"/>
              <a:t>Prices/FX rates are quoted in American terms.</a:t>
            </a:r>
          </a:p>
        </p:txBody>
      </p:sp>
    </p:spTree>
    <p:extLst>
      <p:ext uri="{BB962C8B-B14F-4D97-AF65-F5344CB8AC3E}">
        <p14:creationId xmlns:p14="http://schemas.microsoft.com/office/powerpoint/2010/main" val="32611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dirty="0"/>
              <a:t>PHLX currency option specifications</a:t>
            </a:r>
          </a:p>
        </p:txBody>
      </p:sp>
      <p:graphicFrame>
        <p:nvGraphicFramePr>
          <p:cNvPr id="33838" name="Group 46"/>
          <p:cNvGraphicFramePr>
            <a:graphicFrameLocks noGrp="1"/>
          </p:cNvGraphicFramePr>
          <p:nvPr/>
        </p:nvGraphicFramePr>
        <p:xfrm>
          <a:off x="1524000" y="1828800"/>
          <a:ext cx="5486400" cy="3657600"/>
        </p:xfrm>
        <a:graphic>
          <a:graphicData uri="http://schemas.openxmlformats.org/drawingml/2006/table">
            <a:tbl>
              <a:tblPr/>
              <a:tblGrid>
                <a:gridCol w="3048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Palatino Linotype" pitchFamily="18" charset="0"/>
                        </a:rPr>
                        <a:t>Currency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Palatino Linotype" pitchFamily="18" charset="0"/>
                        </a:rPr>
                        <a:t>Contract 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Palatino Linotype" pitchFamily="18" charset="0"/>
                        </a:rPr>
                        <a:t>Australian dollar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AUD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Palatino Linotype" pitchFamily="18" charset="0"/>
                        </a:rPr>
                        <a:t>British 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GBP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Palatino Linotype" pitchFamily="18" charset="0"/>
                        </a:rPr>
                        <a:t>Canadian dollar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CAD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Euro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EUR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Palatino Linotype" pitchFamily="18" charset="0"/>
                        </a:rPr>
                        <a:t>Japanese yen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JPY 1,000,000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New Zealand dollar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Palatino Linotype" pitchFamily="18" charset="0"/>
                        </a:rPr>
                        <a:t>NZD </a:t>
                      </a:r>
                      <a:r>
                        <a:rPr kumimoji="0" lang="en-US" sz="2400" b="0" i="0" u="none" strike="noStrike" cap="none" normalizeH="0" baseline="0" dirty="0">
                          <a:ln>
                            <a:noFill/>
                          </a:ln>
                          <a:solidFill>
                            <a:schemeClr val="tx1"/>
                          </a:solidFill>
                          <a:effectLst/>
                          <a:latin typeface="Palatino Linotype" pitchFamily="18" charset="0"/>
                        </a:rPr>
                        <a:t>10,000</a:t>
                      </a:r>
                      <a:endParaRPr kumimoji="0" lang="en-US" sz="2400" b="0" i="0" u="none" strike="noStrike" cap="none" normalizeH="0" baseline="0" dirty="0">
                        <a:ln>
                          <a:noFill/>
                        </a:ln>
                        <a:solidFill>
                          <a:srgbClr val="000000"/>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Swiss franc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Palatino Linotype" pitchFamily="18" charset="0"/>
                        </a:rPr>
                        <a:t>CHF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7"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63495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a:t>
            </a:r>
          </a:p>
        </p:txBody>
      </p:sp>
      <p:sp>
        <p:nvSpPr>
          <p:cNvPr id="3" name="Content Placeholder 2"/>
          <p:cNvSpPr>
            <a:spLocks noGrp="1"/>
          </p:cNvSpPr>
          <p:nvPr>
            <p:ph idx="1"/>
          </p:nvPr>
        </p:nvSpPr>
        <p:spPr/>
        <p:txBody>
          <a:bodyPr>
            <a:normAutofit/>
          </a:bodyPr>
          <a:lstStyle/>
          <a:p>
            <a:r>
              <a:rPr lang="en-US" sz="2800" dirty="0">
                <a:solidFill>
                  <a:srgbClr val="FFFFFF"/>
                </a:solidFill>
              </a:rPr>
              <a:t>Futures</a:t>
            </a:r>
          </a:p>
          <a:p>
            <a:r>
              <a:rPr lang="en-US" sz="2800" dirty="0">
                <a:solidFill>
                  <a:srgbClr val="FFFFFF"/>
                </a:solidFill>
              </a:rPr>
              <a:t>Options</a:t>
            </a:r>
          </a:p>
          <a:p>
            <a:r>
              <a:rPr lang="en-US" sz="2800" dirty="0">
                <a:solidFill>
                  <a:srgbClr val="FFFFFF"/>
                </a:solidFill>
              </a:rPr>
              <a:t>Swaps</a:t>
            </a:r>
          </a:p>
          <a:p>
            <a:pPr marL="0" indent="0">
              <a:buNone/>
            </a:pPr>
            <a:endParaRPr lang="en-US" sz="2800" dirty="0">
              <a:solidFill>
                <a:srgbClr val="FFFFFF"/>
              </a:solidFill>
            </a:endParaRPr>
          </a:p>
        </p:txBody>
      </p:sp>
    </p:spTree>
    <p:extLst>
      <p:ext uri="{BB962C8B-B14F-4D97-AF65-F5344CB8AC3E}">
        <p14:creationId xmlns:p14="http://schemas.microsoft.com/office/powerpoint/2010/main" val="24831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altLang="en-US" sz="4000" dirty="0"/>
              <a:t>Option payoffs at expiration</a:t>
            </a:r>
          </a:p>
        </p:txBody>
      </p:sp>
      <p:sp>
        <p:nvSpPr>
          <p:cNvPr id="19459" name="Rectangle 3"/>
          <p:cNvSpPr>
            <a:spLocks noGrp="1" noChangeArrowheads="1"/>
          </p:cNvSpPr>
          <p:nvPr>
            <p:ph idx="1"/>
          </p:nvPr>
        </p:nvSpPr>
        <p:spPr>
          <a:xfrm>
            <a:off x="779463" y="1828800"/>
            <a:ext cx="7583487" cy="4724400"/>
          </a:xfrm>
        </p:spPr>
        <p:txBody>
          <a:bodyPr>
            <a:normAutofit fontScale="70000" lnSpcReduction="20000"/>
          </a:bodyPr>
          <a:lstStyle/>
          <a:p>
            <a:pPr eaLnBrk="1" hangingPunct="1"/>
            <a:r>
              <a:rPr lang="en-US" altLang="en-US" sz="2800" dirty="0"/>
              <a:t>At expiration (T), an American option (a) is worth the same as a European option (e) with the same characteristics.</a:t>
            </a:r>
          </a:p>
          <a:p>
            <a:r>
              <a:rPr lang="en-US" altLang="en-US" sz="2800" dirty="0"/>
              <a:t>In American </a:t>
            </a:r>
            <a:r>
              <a:rPr lang="en-US" altLang="en-US" sz="2800"/>
              <a:t>terms, if </a:t>
            </a:r>
            <a:r>
              <a:rPr lang="en-US" altLang="en-US" sz="2800" dirty="0"/>
              <a:t>the call is in-the-money, it is worth S</a:t>
            </a:r>
            <a:r>
              <a:rPr lang="en-US" altLang="en-US" sz="2800" baseline="-25000" dirty="0"/>
              <a:t>T</a:t>
            </a:r>
            <a:r>
              <a:rPr lang="en-US" altLang="en-US" sz="2800" dirty="0"/>
              <a:t> – E., where S</a:t>
            </a:r>
            <a:r>
              <a:rPr lang="en-US" altLang="en-US" sz="2800" baseline="-25000" dirty="0"/>
              <a:t>T</a:t>
            </a:r>
            <a:r>
              <a:rPr lang="en-US" altLang="en-US" sz="2800" dirty="0"/>
              <a:t> is the spot rate at expiration, and E is the exercise price.</a:t>
            </a:r>
          </a:p>
          <a:p>
            <a:pPr eaLnBrk="1" hangingPunct="1"/>
            <a:r>
              <a:rPr lang="en-US" altLang="en-US" sz="2800" dirty="0"/>
              <a:t>If the call is out-of-the-money, it is worthless and its payoff, C, is:</a:t>
            </a:r>
          </a:p>
          <a:p>
            <a:pPr algn="ctr" eaLnBrk="1" hangingPunct="1">
              <a:buFont typeface="Wingdings" pitchFamily="2" charset="2"/>
              <a:buNone/>
            </a:pPr>
            <a:r>
              <a:rPr lang="en-US" altLang="en-US" sz="2800" dirty="0" err="1"/>
              <a:t>C</a:t>
            </a:r>
            <a:r>
              <a:rPr lang="en-US" altLang="en-US" sz="2800" baseline="-25000" dirty="0" err="1"/>
              <a:t>aT</a:t>
            </a:r>
            <a:r>
              <a:rPr lang="en-US" altLang="en-US" sz="2800" dirty="0"/>
              <a:t> = </a:t>
            </a:r>
            <a:r>
              <a:rPr lang="en-US" altLang="en-US" sz="2800" dirty="0" err="1"/>
              <a:t>C</a:t>
            </a:r>
            <a:r>
              <a:rPr lang="en-US" altLang="en-US" sz="2800" baseline="-25000" dirty="0" err="1"/>
              <a:t>eT</a:t>
            </a:r>
            <a:r>
              <a:rPr lang="en-US" altLang="en-US" sz="2800" baseline="-25000" dirty="0"/>
              <a:t> </a:t>
            </a:r>
            <a:r>
              <a:rPr lang="en-US" altLang="en-US" sz="2800" dirty="0"/>
              <a:t>= Max[S</a:t>
            </a:r>
            <a:r>
              <a:rPr lang="en-US" altLang="en-US" sz="2800" baseline="-25000" dirty="0"/>
              <a:t>T</a:t>
            </a:r>
            <a:r>
              <a:rPr lang="en-US" altLang="en-US" sz="2800" dirty="0"/>
              <a:t> – E, 0] = 0</a:t>
            </a:r>
          </a:p>
          <a:p>
            <a:pPr eaLnBrk="1" hangingPunct="1"/>
            <a:r>
              <a:rPr lang="en-US" altLang="en-US" sz="2800" dirty="0"/>
              <a:t>If the put is in-the-money, it is worth E – S</a:t>
            </a:r>
            <a:r>
              <a:rPr lang="en-US" altLang="en-US" sz="2800" baseline="-25000" dirty="0"/>
              <a:t>T</a:t>
            </a:r>
            <a:r>
              <a:rPr lang="en-US" altLang="en-US" sz="2800" dirty="0"/>
              <a:t>.</a:t>
            </a:r>
          </a:p>
          <a:p>
            <a:pPr eaLnBrk="1" hangingPunct="1"/>
            <a:r>
              <a:rPr lang="en-US" altLang="en-US" sz="2800" dirty="0"/>
              <a:t>If the put is out-of-the-money, it is worthless and its payoff, P, is:</a:t>
            </a:r>
          </a:p>
          <a:p>
            <a:pPr algn="ctr" eaLnBrk="1" hangingPunct="1">
              <a:buFont typeface="Wingdings" pitchFamily="2" charset="2"/>
              <a:buNone/>
            </a:pPr>
            <a:r>
              <a:rPr lang="en-US" altLang="en-US" sz="2800" dirty="0" err="1"/>
              <a:t>P</a:t>
            </a:r>
            <a:r>
              <a:rPr lang="en-US" altLang="en-US" sz="2800" baseline="-25000" dirty="0" err="1"/>
              <a:t>aT</a:t>
            </a:r>
            <a:r>
              <a:rPr lang="en-US" altLang="en-US" sz="2800" dirty="0"/>
              <a:t> = </a:t>
            </a:r>
            <a:r>
              <a:rPr lang="en-US" altLang="en-US" sz="2800" dirty="0" err="1"/>
              <a:t>P</a:t>
            </a:r>
            <a:r>
              <a:rPr lang="en-US" altLang="en-US" sz="2800" baseline="-25000" dirty="0" err="1"/>
              <a:t>eT</a:t>
            </a:r>
            <a:r>
              <a:rPr lang="en-US" altLang="en-US" sz="2800" baseline="-25000" dirty="0"/>
              <a:t> </a:t>
            </a:r>
            <a:r>
              <a:rPr lang="en-US" altLang="en-US" sz="2800" dirty="0"/>
              <a:t>= Max[E – S</a:t>
            </a:r>
            <a:r>
              <a:rPr lang="en-US" altLang="en-US" sz="2800" baseline="-25000" dirty="0"/>
              <a:t>T</a:t>
            </a:r>
            <a:r>
              <a:rPr lang="en-US" altLang="en-US" sz="2800" dirty="0"/>
              <a:t>, 0] = 0</a:t>
            </a:r>
          </a:p>
          <a:p>
            <a:pPr algn="ctr" eaLnBrk="1" hangingPunct="1">
              <a:buFont typeface="Wingdings" pitchFamily="2" charset="2"/>
              <a:buNone/>
            </a:pPr>
            <a:endParaRPr lang="en-US" altLang="en-US" sz="2800"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18910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779463" y="1828799"/>
            <a:ext cx="7583487" cy="4601411"/>
          </a:xfrm>
        </p:spPr>
        <p:txBody>
          <a:bodyPr>
            <a:normAutofit fontScale="85000" lnSpcReduction="20000"/>
          </a:bodyPr>
          <a:lstStyle/>
          <a:p>
            <a:r>
              <a:rPr lang="en-US" dirty="0"/>
              <a:t>Consider a PHLX 130 (i.e., 130 cents) Aug EUR European call option.  The standard contract size is €10,000.  The exercise price is $1.30 per €.  The contrast expires in August.  The premium paid was 2.52 cents ($0.0252) per €.</a:t>
            </a:r>
          </a:p>
          <a:p>
            <a:r>
              <a:rPr lang="en-US" dirty="0"/>
              <a:t>Suppose the spot rate at expiration is $1.3425/€.</a:t>
            </a:r>
          </a:p>
          <a:p>
            <a:r>
              <a:rPr lang="en-US" dirty="0"/>
              <a:t>The call has an exercise </a:t>
            </a:r>
            <a:r>
              <a:rPr lang="en-US" dirty="0">
                <a:solidFill>
                  <a:srgbClr val="FF0000"/>
                </a:solidFill>
              </a:rPr>
              <a:t>payoff</a:t>
            </a:r>
            <a:r>
              <a:rPr lang="en-US" dirty="0"/>
              <a:t> of 10000 × 0.0425 (=1.3425 – 1.30) = $425.</a:t>
            </a:r>
          </a:p>
          <a:p>
            <a:r>
              <a:rPr lang="en-US" dirty="0"/>
              <a:t>The call costs the investor 10000 × 0.0252 = $252.</a:t>
            </a:r>
          </a:p>
          <a:p>
            <a:r>
              <a:rPr lang="en-US" dirty="0"/>
              <a:t>Thus, the </a:t>
            </a:r>
            <a:r>
              <a:rPr lang="en-US" dirty="0">
                <a:solidFill>
                  <a:srgbClr val="FF0000"/>
                </a:solidFill>
              </a:rPr>
              <a:t>profit</a:t>
            </a:r>
            <a:r>
              <a:rPr lang="en-US" dirty="0"/>
              <a:t> (net terminal value; ignoring time value of money) for this trade is: 425 – 252 = $173.</a:t>
            </a:r>
          </a:p>
          <a:p>
            <a:r>
              <a:rPr lang="en-US" dirty="0"/>
              <a:t>Now suppose that the spot rate at expiration is below $1.30/€.  The investor will simply throw away this option and incur a </a:t>
            </a:r>
            <a:r>
              <a:rPr lang="en-US" dirty="0">
                <a:solidFill>
                  <a:srgbClr val="FF0000"/>
                </a:solidFill>
              </a:rPr>
              <a:t>loss</a:t>
            </a:r>
            <a:r>
              <a:rPr lang="en-US" dirty="0"/>
              <a:t> for this trade in the amount of $252.</a:t>
            </a:r>
          </a:p>
        </p:txBody>
      </p:sp>
    </p:spTree>
    <p:extLst>
      <p:ext uri="{BB962C8B-B14F-4D97-AF65-F5344CB8AC3E}">
        <p14:creationId xmlns:p14="http://schemas.microsoft.com/office/powerpoint/2010/main" val="117014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options quotations</a:t>
            </a:r>
          </a:p>
        </p:txBody>
      </p:sp>
      <p:pic>
        <p:nvPicPr>
          <p:cNvPr id="4" name="Content Placeholder 3"/>
          <p:cNvPicPr>
            <a:picLocks noGrp="1" noChangeAspect="1"/>
          </p:cNvPicPr>
          <p:nvPr>
            <p:ph idx="1"/>
          </p:nvPr>
        </p:nvPicPr>
        <p:blipFill rotWithShape="1">
          <a:blip r:embed="rId3"/>
          <a:srcRect l="-19645" t="6049" r="-19645"/>
          <a:stretch/>
        </p:blipFill>
        <p:spPr>
          <a:xfrm>
            <a:off x="-307473" y="1604211"/>
            <a:ext cx="9919368" cy="4785893"/>
          </a:xfrm>
        </p:spPr>
      </p:pic>
    </p:spTree>
    <p:extLst>
      <p:ext uri="{BB962C8B-B14F-4D97-AF65-F5344CB8AC3E}">
        <p14:creationId xmlns:p14="http://schemas.microsoft.com/office/powerpoint/2010/main" val="45929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733778"/>
            <a:ext cx="8229600" cy="762000"/>
          </a:xfrm>
        </p:spPr>
        <p:txBody>
          <a:bodyPr>
            <a:normAutofit/>
          </a:bodyPr>
          <a:lstStyle/>
          <a:p>
            <a:pPr eaLnBrk="1" hangingPunct="1"/>
            <a:r>
              <a:rPr lang="en-US" altLang="en-US" sz="4400" dirty="0"/>
              <a:t>Call option profit profiles</a:t>
            </a:r>
          </a:p>
        </p:txBody>
      </p:sp>
      <p:sp>
        <p:nvSpPr>
          <p:cNvPr id="20483" name="Line 8"/>
          <p:cNvSpPr>
            <a:spLocks noChangeShapeType="1"/>
          </p:cNvSpPr>
          <p:nvPr/>
        </p:nvSpPr>
        <p:spPr bwMode="auto">
          <a:xfrm flipV="1">
            <a:off x="3132138" y="4343400"/>
            <a:ext cx="508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20484" name="Line 13"/>
          <p:cNvSpPr>
            <a:spLocks noChangeShapeType="1"/>
          </p:cNvSpPr>
          <p:nvPr/>
        </p:nvSpPr>
        <p:spPr bwMode="auto">
          <a:xfrm flipH="1" flipV="1">
            <a:off x="5334000" y="3962400"/>
            <a:ext cx="7938" cy="1136650"/>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20485" name="Text Box 14"/>
          <p:cNvSpPr txBox="1">
            <a:spLocks noChangeArrowheads="1"/>
          </p:cNvSpPr>
          <p:nvPr/>
        </p:nvSpPr>
        <p:spPr bwMode="auto">
          <a:xfrm>
            <a:off x="4953000" y="5011738"/>
            <a:ext cx="838200"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dirty="0">
                <a:solidFill>
                  <a:srgbClr val="FFFFFF"/>
                </a:solidFill>
                <a:latin typeface="Times New Roman" pitchFamily="18" charset="0"/>
              </a:rPr>
              <a:t>E</a:t>
            </a:r>
          </a:p>
        </p:txBody>
      </p:sp>
      <p:sp>
        <p:nvSpPr>
          <p:cNvPr id="20486" name="Line 7"/>
          <p:cNvSpPr>
            <a:spLocks noChangeShapeType="1"/>
          </p:cNvSpPr>
          <p:nvPr/>
        </p:nvSpPr>
        <p:spPr bwMode="auto">
          <a:xfrm rot="5400000" flipH="1" flipV="1">
            <a:off x="5288757" y="2636043"/>
            <a:ext cx="2133600" cy="2043113"/>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lIns="103236" tIns="51618" rIns="103236" bIns="51618" anchor="ctr"/>
          <a:lstStyle/>
          <a:p>
            <a:endParaRPr lang="en-US"/>
          </a:p>
        </p:txBody>
      </p:sp>
      <p:sp>
        <p:nvSpPr>
          <p:cNvPr id="20487" name="Line 20"/>
          <p:cNvSpPr>
            <a:spLocks noChangeShapeType="1"/>
          </p:cNvSpPr>
          <p:nvPr/>
        </p:nvSpPr>
        <p:spPr bwMode="auto">
          <a:xfrm>
            <a:off x="3048000" y="4724400"/>
            <a:ext cx="2274888" cy="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lIns="103236" tIns="51618" rIns="103236" bIns="51618" anchor="ctr"/>
          <a:lstStyle/>
          <a:p>
            <a:endParaRPr lang="en-US"/>
          </a:p>
        </p:txBody>
      </p:sp>
      <p:sp>
        <p:nvSpPr>
          <p:cNvPr id="20488" name="Line 21"/>
          <p:cNvSpPr>
            <a:spLocks noChangeShapeType="1"/>
          </p:cNvSpPr>
          <p:nvPr/>
        </p:nvSpPr>
        <p:spPr bwMode="auto">
          <a:xfrm flipV="1">
            <a:off x="3132138" y="2022475"/>
            <a:ext cx="0" cy="4132263"/>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lIns="103236" tIns="51618" rIns="103236" bIns="51618"/>
          <a:lstStyle/>
          <a:p>
            <a:endParaRPr lang="en-US"/>
          </a:p>
        </p:txBody>
      </p:sp>
      <p:sp>
        <p:nvSpPr>
          <p:cNvPr id="20489" name="Text Box 25"/>
          <p:cNvSpPr txBox="1">
            <a:spLocks noChangeArrowheads="1"/>
          </p:cNvSpPr>
          <p:nvPr/>
        </p:nvSpPr>
        <p:spPr bwMode="auto">
          <a:xfrm>
            <a:off x="7848600" y="4283075"/>
            <a:ext cx="609600"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1" tIns="45715" rIns="91431" bIns="45715">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Times New Roman" pitchFamily="18" charset="0"/>
              </a:rPr>
              <a:t>S</a:t>
            </a:r>
            <a:r>
              <a:rPr lang="en-US" altLang="en-US" sz="2400" baseline="-25000" dirty="0">
                <a:solidFill>
                  <a:srgbClr val="FFFFFF"/>
                </a:solidFill>
                <a:latin typeface="Times New Roman" pitchFamily="18" charset="0"/>
              </a:rPr>
              <a:t>T</a:t>
            </a:r>
          </a:p>
        </p:txBody>
      </p:sp>
      <p:sp>
        <p:nvSpPr>
          <p:cNvPr id="20490" name="Text Box 26"/>
          <p:cNvSpPr txBox="1">
            <a:spLocks noChangeArrowheads="1"/>
          </p:cNvSpPr>
          <p:nvPr/>
        </p:nvSpPr>
        <p:spPr bwMode="auto">
          <a:xfrm>
            <a:off x="2286000" y="1600200"/>
            <a:ext cx="1016000"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Profit</a:t>
            </a:r>
          </a:p>
        </p:txBody>
      </p:sp>
      <p:sp>
        <p:nvSpPr>
          <p:cNvPr id="20491" name="Text Box 27"/>
          <p:cNvSpPr txBox="1">
            <a:spLocks noChangeArrowheads="1"/>
          </p:cNvSpPr>
          <p:nvPr/>
        </p:nvSpPr>
        <p:spPr bwMode="auto">
          <a:xfrm>
            <a:off x="2286000" y="6096000"/>
            <a:ext cx="101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Loss</a:t>
            </a:r>
          </a:p>
        </p:txBody>
      </p:sp>
      <p:sp>
        <p:nvSpPr>
          <p:cNvPr id="20492" name="Text Box 28"/>
          <p:cNvSpPr txBox="1">
            <a:spLocks noChangeArrowheads="1"/>
          </p:cNvSpPr>
          <p:nvPr/>
        </p:nvSpPr>
        <p:spPr bwMode="auto">
          <a:xfrm>
            <a:off x="2540000" y="4465638"/>
            <a:ext cx="7620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cs typeface="Times New Roman" pitchFamily="18" charset="0"/>
              </a:rPr>
              <a:t>–c</a:t>
            </a:r>
            <a:r>
              <a:rPr lang="en-US" altLang="en-US" sz="2300" baseline="-25000" dirty="0">
                <a:solidFill>
                  <a:srgbClr val="FFFFFF"/>
                </a:solidFill>
                <a:latin typeface="Times New Roman" pitchFamily="18" charset="0"/>
                <a:cs typeface="Times New Roman" pitchFamily="18" charset="0"/>
              </a:rPr>
              <a:t>0</a:t>
            </a:r>
          </a:p>
        </p:txBody>
      </p:sp>
      <p:sp>
        <p:nvSpPr>
          <p:cNvPr id="20493" name="Line 15"/>
          <p:cNvSpPr>
            <a:spLocks noChangeShapeType="1"/>
          </p:cNvSpPr>
          <p:nvPr/>
        </p:nvSpPr>
        <p:spPr bwMode="auto">
          <a:xfrm flipV="1">
            <a:off x="5715000" y="4343400"/>
            <a:ext cx="0" cy="404813"/>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20494" name="Text Box 29"/>
          <p:cNvSpPr txBox="1">
            <a:spLocks noChangeArrowheads="1"/>
          </p:cNvSpPr>
          <p:nvPr/>
        </p:nvSpPr>
        <p:spPr bwMode="auto">
          <a:xfrm>
            <a:off x="5334000" y="4659313"/>
            <a:ext cx="10160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cs typeface="Times New Roman" pitchFamily="18" charset="0"/>
              </a:rPr>
              <a:t>E + c</a:t>
            </a:r>
            <a:r>
              <a:rPr lang="en-US" altLang="en-US" sz="2300" baseline="-25000" dirty="0">
                <a:solidFill>
                  <a:srgbClr val="FFFFFF"/>
                </a:solidFill>
                <a:latin typeface="Times New Roman" pitchFamily="18" charset="0"/>
                <a:cs typeface="Times New Roman" pitchFamily="18" charset="0"/>
              </a:rPr>
              <a:t>0</a:t>
            </a:r>
          </a:p>
        </p:txBody>
      </p:sp>
      <p:sp>
        <p:nvSpPr>
          <p:cNvPr id="20495" name="Text Box 36"/>
          <p:cNvSpPr txBox="1">
            <a:spLocks noChangeArrowheads="1"/>
          </p:cNvSpPr>
          <p:nvPr/>
        </p:nvSpPr>
        <p:spPr bwMode="auto">
          <a:xfrm rot="-2667560">
            <a:off x="7245350" y="1614488"/>
            <a:ext cx="1778000" cy="52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dirty="0">
                <a:solidFill>
                  <a:srgbClr val="FF0000"/>
                </a:solidFill>
                <a:latin typeface="Times New Roman" pitchFamily="18" charset="0"/>
              </a:rPr>
              <a:t>Long call</a:t>
            </a:r>
          </a:p>
        </p:txBody>
      </p:sp>
      <p:sp>
        <p:nvSpPr>
          <p:cNvPr id="20496" name="Rectangle 39"/>
          <p:cNvSpPr>
            <a:spLocks noChangeArrowheads="1"/>
          </p:cNvSpPr>
          <p:nvPr/>
        </p:nvSpPr>
        <p:spPr bwMode="auto">
          <a:xfrm>
            <a:off x="152400" y="2057400"/>
            <a:ext cx="2413000" cy="3659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Clr>
                <a:schemeClr val="accent1"/>
              </a:buClr>
              <a:buSzPct val="65000"/>
              <a:buFont typeface="Wingdings" pitchFamily="2" charset="2"/>
              <a:buNone/>
            </a:pPr>
            <a:r>
              <a:rPr lang="en-US" altLang="en-US" sz="2200" dirty="0">
                <a:solidFill>
                  <a:schemeClr val="bg1"/>
                </a:solidFill>
                <a:latin typeface="Palatino Linotype" pitchFamily="18" charset="0"/>
              </a:rPr>
              <a:t>If the call is in-the-money, it is worth </a:t>
            </a:r>
            <a:r>
              <a:rPr lang="en-US" altLang="en-US" sz="2200" i="1" dirty="0">
                <a:solidFill>
                  <a:schemeClr val="bg1"/>
                </a:solidFill>
                <a:latin typeface="Palatino Linotype" pitchFamily="18" charset="0"/>
              </a:rPr>
              <a:t>S</a:t>
            </a:r>
            <a:r>
              <a:rPr lang="en-US" altLang="en-US" sz="2200" i="1" baseline="-25000" dirty="0">
                <a:solidFill>
                  <a:schemeClr val="bg1"/>
                </a:solidFill>
                <a:latin typeface="Palatino Linotype" pitchFamily="18" charset="0"/>
              </a:rPr>
              <a:t>T</a:t>
            </a:r>
            <a:r>
              <a:rPr lang="en-US" altLang="en-US" sz="2200" i="1" dirty="0">
                <a:solidFill>
                  <a:schemeClr val="bg1"/>
                </a:solidFill>
                <a:latin typeface="Palatino Linotype" pitchFamily="18" charset="0"/>
              </a:rPr>
              <a:t> – E</a:t>
            </a:r>
            <a:r>
              <a:rPr lang="en-US" altLang="en-US" sz="2200" dirty="0">
                <a:solidFill>
                  <a:schemeClr val="bg1"/>
                </a:solidFill>
                <a:latin typeface="Palatino Linotype" pitchFamily="18" charset="0"/>
              </a:rPr>
              <a:t>. </a:t>
            </a:r>
          </a:p>
          <a:p>
            <a:pPr>
              <a:spcBef>
                <a:spcPct val="50000"/>
              </a:spcBef>
              <a:buClr>
                <a:schemeClr val="accent1"/>
              </a:buClr>
              <a:buSzPct val="65000"/>
              <a:buFont typeface="Wingdings" pitchFamily="2" charset="2"/>
              <a:buNone/>
            </a:pPr>
            <a:r>
              <a:rPr lang="en-US" altLang="en-US" sz="2200" dirty="0">
                <a:solidFill>
                  <a:schemeClr val="bg1"/>
                </a:solidFill>
                <a:latin typeface="Palatino Linotype" pitchFamily="18" charset="0"/>
              </a:rPr>
              <a:t>If the call is out-of-the-money, it is worthless, and the buyer of the call loses his entire investment of premium c</a:t>
            </a:r>
            <a:r>
              <a:rPr lang="en-US" altLang="en-US" sz="2200" baseline="-25000" dirty="0">
                <a:solidFill>
                  <a:schemeClr val="bg1"/>
                </a:solidFill>
                <a:latin typeface="Palatino Linotype" pitchFamily="18" charset="0"/>
              </a:rPr>
              <a:t>0</a:t>
            </a:r>
            <a:r>
              <a:rPr lang="en-US" altLang="en-US" sz="2200" dirty="0">
                <a:solidFill>
                  <a:schemeClr val="bg1"/>
                </a:solidFill>
                <a:latin typeface="Palatino Linotype" pitchFamily="18" charset="0"/>
              </a:rPr>
              <a:t>.</a:t>
            </a:r>
          </a:p>
        </p:txBody>
      </p:sp>
      <p:grpSp>
        <p:nvGrpSpPr>
          <p:cNvPr id="20497" name="Group 40"/>
          <p:cNvGrpSpPr>
            <a:grpSpLocks/>
          </p:cNvGrpSpPr>
          <p:nvPr/>
        </p:nvGrpSpPr>
        <p:grpSpPr bwMode="auto">
          <a:xfrm>
            <a:off x="5334000" y="5362575"/>
            <a:ext cx="2286000" cy="792163"/>
            <a:chOff x="3168" y="2880"/>
            <a:chExt cx="1296" cy="432"/>
          </a:xfrm>
        </p:grpSpPr>
        <p:sp>
          <p:nvSpPr>
            <p:cNvPr id="20506" name="Text Box 41"/>
            <p:cNvSpPr txBox="1">
              <a:spLocks noChangeArrowheads="1"/>
            </p:cNvSpPr>
            <p:nvPr/>
          </p:nvSpPr>
          <p:spPr bwMode="auto">
            <a:xfrm>
              <a:off x="3211" y="2971"/>
              <a:ext cx="115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a:solidFill>
                    <a:schemeClr val="bg2"/>
                  </a:solidFill>
                  <a:latin typeface="Times New Roman" pitchFamily="18" charset="0"/>
                </a:rPr>
                <a:t>In-the-money</a:t>
              </a:r>
            </a:p>
          </p:txBody>
        </p:sp>
        <p:sp>
          <p:nvSpPr>
            <p:cNvPr id="20507" name="AutoShape 42"/>
            <p:cNvSpPr>
              <a:spLocks noChangeArrowheads="1"/>
            </p:cNvSpPr>
            <p:nvPr/>
          </p:nvSpPr>
          <p:spPr bwMode="auto">
            <a:xfrm>
              <a:off x="3168" y="2880"/>
              <a:ext cx="1296" cy="432"/>
            </a:xfrm>
            <a:prstGeom prst="rightArrow">
              <a:avLst>
                <a:gd name="adj1" fmla="val 50000"/>
                <a:gd name="adj2" fmla="val 7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20498" name="Group 43"/>
          <p:cNvGrpSpPr>
            <a:grpSpLocks/>
          </p:cNvGrpSpPr>
          <p:nvPr/>
        </p:nvGrpSpPr>
        <p:grpSpPr bwMode="auto">
          <a:xfrm>
            <a:off x="3048000" y="5362575"/>
            <a:ext cx="2370138" cy="792163"/>
            <a:chOff x="1776" y="2880"/>
            <a:chExt cx="1344" cy="432"/>
          </a:xfrm>
        </p:grpSpPr>
        <p:sp>
          <p:nvSpPr>
            <p:cNvPr id="20504" name="Text Box 44"/>
            <p:cNvSpPr txBox="1">
              <a:spLocks noChangeArrowheads="1"/>
            </p:cNvSpPr>
            <p:nvPr/>
          </p:nvSpPr>
          <p:spPr bwMode="auto">
            <a:xfrm>
              <a:off x="1776" y="2971"/>
              <a:ext cx="1344"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200">
                  <a:solidFill>
                    <a:schemeClr val="bg2"/>
                  </a:solidFill>
                  <a:latin typeface="Times New Roman" pitchFamily="18" charset="0"/>
                </a:rPr>
                <a:t>Out-of-the-money</a:t>
              </a:r>
            </a:p>
          </p:txBody>
        </p:sp>
        <p:sp>
          <p:nvSpPr>
            <p:cNvPr id="20505" name="AutoShape 45"/>
            <p:cNvSpPr>
              <a:spLocks noChangeArrowheads="1"/>
            </p:cNvSpPr>
            <p:nvPr/>
          </p:nvSpPr>
          <p:spPr bwMode="auto">
            <a:xfrm>
              <a:off x="1848" y="2880"/>
              <a:ext cx="1224" cy="432"/>
            </a:xfrm>
            <a:prstGeom prst="leftArrow">
              <a:avLst>
                <a:gd name="adj1" fmla="val 50000"/>
                <a:gd name="adj2" fmla="val 70833"/>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20500" name="Group 19"/>
          <p:cNvGrpSpPr>
            <a:grpSpLocks/>
          </p:cNvGrpSpPr>
          <p:nvPr/>
        </p:nvGrpSpPr>
        <p:grpSpPr bwMode="auto">
          <a:xfrm flipV="1">
            <a:off x="3124200" y="3960813"/>
            <a:ext cx="4248150" cy="2135187"/>
            <a:chOff x="1702" y="1459"/>
            <a:chExt cx="2523" cy="1165"/>
          </a:xfrm>
        </p:grpSpPr>
        <p:sp>
          <p:nvSpPr>
            <p:cNvPr id="20502" name="Line 20"/>
            <p:cNvSpPr>
              <a:spLocks noChangeShapeType="1"/>
            </p:cNvSpPr>
            <p:nvPr/>
          </p:nvSpPr>
          <p:spPr bwMode="auto">
            <a:xfrm>
              <a:off x="1702" y="2624"/>
              <a:ext cx="1312" cy="0"/>
            </a:xfrm>
            <a:prstGeom prst="line">
              <a:avLst/>
            </a:prstGeom>
            <a:noFill/>
            <a:ln w="38100">
              <a:solidFill>
                <a:srgbClr val="FFFF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03" name="Line 21"/>
            <p:cNvSpPr>
              <a:spLocks noChangeShapeType="1"/>
            </p:cNvSpPr>
            <p:nvPr/>
          </p:nvSpPr>
          <p:spPr bwMode="auto">
            <a:xfrm rot="5400000" flipH="1" flipV="1">
              <a:off x="3037" y="1437"/>
              <a:ext cx="1165" cy="1210"/>
            </a:xfrm>
            <a:prstGeom prst="line">
              <a:avLst/>
            </a:prstGeom>
            <a:noFill/>
            <a:ln w="38100">
              <a:solidFill>
                <a:srgbClr val="FFFF00"/>
              </a:solidFill>
              <a:round/>
              <a:headEnd/>
              <a:tailEnd/>
            </a:ln>
            <a:extLst>
              <a:ext uri="{909E8E84-426E-40dd-AFC4-6F175D3DCCD1}">
                <a14:hiddenFill xmlns="" xmlns:a14="http://schemas.microsoft.com/office/drawing/2010/main">
                  <a:noFill/>
                </a14:hiddenFill>
              </a:ext>
            </a:extLst>
          </p:spPr>
          <p:txBody>
            <a:bodyPr wrap="none" anchor="ct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20501" name="Text Box 18"/>
          <p:cNvSpPr txBox="1">
            <a:spLocks noChangeArrowheads="1"/>
          </p:cNvSpPr>
          <p:nvPr/>
        </p:nvSpPr>
        <p:spPr bwMode="auto">
          <a:xfrm rot="2905542">
            <a:off x="7412920" y="4939405"/>
            <a:ext cx="995371" cy="935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700" dirty="0">
                <a:solidFill>
                  <a:srgbClr val="FFFF00"/>
                </a:solidFill>
                <a:latin typeface="Times New Roman" pitchFamily="18" charset="0"/>
              </a:rPr>
              <a:t>Short call</a:t>
            </a:r>
          </a:p>
        </p:txBody>
      </p:sp>
      <p:sp>
        <p:nvSpPr>
          <p:cNvPr id="30"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508222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33778"/>
            <a:ext cx="8229600" cy="733778"/>
          </a:xfrm>
        </p:spPr>
        <p:txBody>
          <a:bodyPr>
            <a:normAutofit fontScale="90000"/>
          </a:bodyPr>
          <a:lstStyle/>
          <a:p>
            <a:pPr eaLnBrk="1" hangingPunct="1"/>
            <a:r>
              <a:rPr lang="en-US" altLang="en-US" sz="4400" dirty="0"/>
              <a:t>Put option profit profiles</a:t>
            </a:r>
          </a:p>
        </p:txBody>
      </p:sp>
      <p:sp>
        <p:nvSpPr>
          <p:cNvPr id="21507" name="Line 3"/>
          <p:cNvSpPr>
            <a:spLocks noChangeShapeType="1"/>
          </p:cNvSpPr>
          <p:nvPr/>
        </p:nvSpPr>
        <p:spPr bwMode="auto">
          <a:xfrm flipV="1">
            <a:off x="3302000" y="4471988"/>
            <a:ext cx="4927600" cy="127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grpSp>
        <p:nvGrpSpPr>
          <p:cNvPr id="21508" name="Group 4"/>
          <p:cNvGrpSpPr>
            <a:grpSpLocks/>
          </p:cNvGrpSpPr>
          <p:nvPr/>
        </p:nvGrpSpPr>
        <p:grpSpPr bwMode="auto">
          <a:xfrm>
            <a:off x="4953000" y="4471988"/>
            <a:ext cx="838200" cy="1619250"/>
            <a:chOff x="2808" y="2393"/>
            <a:chExt cx="475" cy="933"/>
          </a:xfrm>
        </p:grpSpPr>
        <p:sp>
          <p:nvSpPr>
            <p:cNvPr id="21535" name="Line 5"/>
            <p:cNvSpPr>
              <a:spLocks noChangeShapeType="1"/>
            </p:cNvSpPr>
            <p:nvPr/>
          </p:nvSpPr>
          <p:spPr bwMode="auto">
            <a:xfrm flipH="1" flipV="1">
              <a:off x="3056" y="2393"/>
              <a:ext cx="11" cy="665"/>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36" name="Text Box 6"/>
            <p:cNvSpPr txBox="1">
              <a:spLocks noChangeArrowheads="1"/>
            </p:cNvSpPr>
            <p:nvPr/>
          </p:nvSpPr>
          <p:spPr bwMode="auto">
            <a:xfrm>
              <a:off x="2808" y="3058"/>
              <a:ext cx="475"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0984" tIns="40492" rIns="80984" bIns="40492">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dirty="0">
                  <a:solidFill>
                    <a:srgbClr val="FFFFFF"/>
                  </a:solidFill>
                  <a:latin typeface="Times New Roman" pitchFamily="18" charset="0"/>
                </a:rPr>
                <a:t>E</a:t>
              </a:r>
            </a:p>
          </p:txBody>
        </p:sp>
      </p:grpSp>
      <p:sp>
        <p:nvSpPr>
          <p:cNvPr id="21509" name="Text Box 8"/>
          <p:cNvSpPr txBox="1">
            <a:spLocks noChangeArrowheads="1"/>
          </p:cNvSpPr>
          <p:nvPr/>
        </p:nvSpPr>
        <p:spPr bwMode="auto">
          <a:xfrm>
            <a:off x="7848600" y="4457700"/>
            <a:ext cx="6096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1" tIns="45715" rIns="91431" bIns="45715">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i="1" dirty="0">
                <a:solidFill>
                  <a:srgbClr val="FFFFFF"/>
                </a:solidFill>
                <a:latin typeface="Times New Roman" pitchFamily="18" charset="0"/>
              </a:rPr>
              <a:t>S</a:t>
            </a:r>
            <a:r>
              <a:rPr lang="en-US" altLang="en-US" sz="2400" i="1" baseline="-25000" dirty="0">
                <a:solidFill>
                  <a:srgbClr val="FFFFFF"/>
                </a:solidFill>
                <a:latin typeface="Times New Roman" pitchFamily="18" charset="0"/>
              </a:rPr>
              <a:t>T</a:t>
            </a:r>
          </a:p>
        </p:txBody>
      </p:sp>
      <p:sp>
        <p:nvSpPr>
          <p:cNvPr id="21510" name="Text Box 9"/>
          <p:cNvSpPr txBox="1">
            <a:spLocks noChangeArrowheads="1"/>
          </p:cNvSpPr>
          <p:nvPr/>
        </p:nvSpPr>
        <p:spPr bwMode="auto">
          <a:xfrm>
            <a:off x="2438400" y="1600200"/>
            <a:ext cx="1016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Profit</a:t>
            </a:r>
          </a:p>
        </p:txBody>
      </p:sp>
      <p:sp>
        <p:nvSpPr>
          <p:cNvPr id="21511" name="Text Box 10"/>
          <p:cNvSpPr txBox="1">
            <a:spLocks noChangeArrowheads="1"/>
          </p:cNvSpPr>
          <p:nvPr/>
        </p:nvSpPr>
        <p:spPr bwMode="auto">
          <a:xfrm>
            <a:off x="2438400" y="6096000"/>
            <a:ext cx="1016000"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Loss</a:t>
            </a:r>
          </a:p>
        </p:txBody>
      </p:sp>
      <p:sp>
        <p:nvSpPr>
          <p:cNvPr id="21512" name="Text Box 11"/>
          <p:cNvSpPr txBox="1">
            <a:spLocks noChangeArrowheads="1"/>
          </p:cNvSpPr>
          <p:nvPr/>
        </p:nvSpPr>
        <p:spPr bwMode="auto">
          <a:xfrm>
            <a:off x="2455863" y="45720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cs typeface="Times New Roman" pitchFamily="18" charset="0"/>
              </a:rPr>
              <a:t>– p</a:t>
            </a:r>
            <a:r>
              <a:rPr lang="en-US" altLang="en-US" sz="2300" baseline="-25000" dirty="0">
                <a:solidFill>
                  <a:srgbClr val="FFFFFF"/>
                </a:solidFill>
                <a:latin typeface="Times New Roman" pitchFamily="18" charset="0"/>
                <a:cs typeface="Times New Roman" pitchFamily="18" charset="0"/>
              </a:rPr>
              <a:t>0</a:t>
            </a:r>
          </a:p>
        </p:txBody>
      </p:sp>
      <p:grpSp>
        <p:nvGrpSpPr>
          <p:cNvPr id="21513" name="Group 23"/>
          <p:cNvGrpSpPr>
            <a:grpSpLocks/>
          </p:cNvGrpSpPr>
          <p:nvPr/>
        </p:nvGrpSpPr>
        <p:grpSpPr bwMode="auto">
          <a:xfrm>
            <a:off x="4572000" y="4484688"/>
            <a:ext cx="1016000" cy="984250"/>
            <a:chOff x="2592" y="2448"/>
            <a:chExt cx="576" cy="538"/>
          </a:xfrm>
        </p:grpSpPr>
        <p:sp>
          <p:nvSpPr>
            <p:cNvPr id="21533" name="Line 13"/>
            <p:cNvSpPr>
              <a:spLocks noChangeShapeType="1"/>
            </p:cNvSpPr>
            <p:nvPr/>
          </p:nvSpPr>
          <p:spPr bwMode="auto">
            <a:xfrm flipV="1">
              <a:off x="2880" y="2448"/>
              <a:ext cx="0" cy="320"/>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34" name="Text Box 14"/>
            <p:cNvSpPr txBox="1">
              <a:spLocks noChangeArrowheads="1"/>
            </p:cNvSpPr>
            <p:nvPr/>
          </p:nvSpPr>
          <p:spPr bwMode="auto">
            <a:xfrm>
              <a:off x="2592" y="2736"/>
              <a:ext cx="57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cs typeface="Times New Roman" pitchFamily="18" charset="0"/>
                </a:rPr>
                <a:t>E – p</a:t>
              </a:r>
              <a:r>
                <a:rPr lang="en-US" altLang="en-US" sz="2300" baseline="-25000" dirty="0">
                  <a:solidFill>
                    <a:srgbClr val="FFFFFF"/>
                  </a:solidFill>
                  <a:latin typeface="Times New Roman" pitchFamily="18" charset="0"/>
                  <a:cs typeface="Times New Roman" pitchFamily="18" charset="0"/>
                </a:rPr>
                <a:t>0</a:t>
              </a:r>
            </a:p>
          </p:txBody>
        </p:sp>
      </p:grpSp>
      <p:sp>
        <p:nvSpPr>
          <p:cNvPr id="21514" name="Text Box 16"/>
          <p:cNvSpPr txBox="1">
            <a:spLocks noChangeArrowheads="1"/>
          </p:cNvSpPr>
          <p:nvPr/>
        </p:nvSpPr>
        <p:spPr bwMode="auto">
          <a:xfrm>
            <a:off x="6858000" y="4769643"/>
            <a:ext cx="213077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700" dirty="0">
                <a:solidFill>
                  <a:srgbClr val="FF0000"/>
                </a:solidFill>
                <a:latin typeface="Times New Roman" pitchFamily="18" charset="0"/>
              </a:rPr>
              <a:t>Long put</a:t>
            </a:r>
          </a:p>
        </p:txBody>
      </p:sp>
      <p:grpSp>
        <p:nvGrpSpPr>
          <p:cNvPr id="21515" name="Group 17"/>
          <p:cNvGrpSpPr>
            <a:grpSpLocks/>
          </p:cNvGrpSpPr>
          <p:nvPr/>
        </p:nvGrpSpPr>
        <p:grpSpPr bwMode="auto">
          <a:xfrm rot="10800000" flipV="1">
            <a:off x="3276600" y="2701925"/>
            <a:ext cx="4267200" cy="2133600"/>
            <a:chOff x="1858" y="1475"/>
            <a:chExt cx="2419" cy="1165"/>
          </a:xfrm>
        </p:grpSpPr>
        <p:sp>
          <p:nvSpPr>
            <p:cNvPr id="21531" name="Line 18"/>
            <p:cNvSpPr>
              <a:spLocks noChangeShapeType="1"/>
            </p:cNvSpPr>
            <p:nvPr/>
          </p:nvSpPr>
          <p:spPr bwMode="auto">
            <a:xfrm>
              <a:off x="1858" y="2640"/>
              <a:ext cx="1209" cy="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32" name="Line 19"/>
            <p:cNvSpPr>
              <a:spLocks noChangeShapeType="1"/>
            </p:cNvSpPr>
            <p:nvPr/>
          </p:nvSpPr>
          <p:spPr bwMode="auto">
            <a:xfrm rot="5400000" flipH="1" flipV="1">
              <a:off x="3089" y="1453"/>
              <a:ext cx="1165" cy="121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516" name="Line 20"/>
          <p:cNvSpPr>
            <a:spLocks noChangeShapeType="1"/>
          </p:cNvSpPr>
          <p:nvPr/>
        </p:nvSpPr>
        <p:spPr bwMode="auto">
          <a:xfrm flipH="1">
            <a:off x="3302000" y="4835525"/>
            <a:ext cx="2116138"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21517" name="Rectangle 22"/>
          <p:cNvSpPr>
            <a:spLocks noChangeArrowheads="1"/>
          </p:cNvSpPr>
          <p:nvPr/>
        </p:nvSpPr>
        <p:spPr bwMode="auto">
          <a:xfrm>
            <a:off x="2324100" y="2462213"/>
            <a:ext cx="965862" cy="458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cs typeface="Times New Roman" pitchFamily="18" charset="0"/>
              </a:rPr>
              <a:t>E – p</a:t>
            </a:r>
            <a:r>
              <a:rPr lang="en-US" altLang="en-US" sz="2300" baseline="-25000" dirty="0">
                <a:solidFill>
                  <a:srgbClr val="FFFFFF"/>
                </a:solidFill>
                <a:latin typeface="Times New Roman" pitchFamily="18" charset="0"/>
                <a:cs typeface="Times New Roman" pitchFamily="18" charset="0"/>
              </a:rPr>
              <a:t>0</a:t>
            </a:r>
          </a:p>
        </p:txBody>
      </p:sp>
      <p:sp>
        <p:nvSpPr>
          <p:cNvPr id="21518" name="Rectangle 24"/>
          <p:cNvSpPr>
            <a:spLocks noChangeArrowheads="1"/>
          </p:cNvSpPr>
          <p:nvPr/>
        </p:nvSpPr>
        <p:spPr bwMode="auto">
          <a:xfrm>
            <a:off x="152400" y="2057400"/>
            <a:ext cx="2278063" cy="4466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Clr>
                <a:schemeClr val="accent1"/>
              </a:buClr>
              <a:buSzPct val="65000"/>
              <a:buFont typeface="Wingdings" pitchFamily="2" charset="2"/>
              <a:buNone/>
            </a:pPr>
            <a:r>
              <a:rPr lang="en-US" altLang="en-US" sz="2100" dirty="0">
                <a:solidFill>
                  <a:schemeClr val="bg1"/>
                </a:solidFill>
                <a:latin typeface="Palatino Linotype" pitchFamily="18" charset="0"/>
              </a:rPr>
              <a:t>If the put is in-the-money, it is worth E – S</a:t>
            </a:r>
            <a:r>
              <a:rPr lang="en-US" altLang="en-US" sz="2100" baseline="-25000" dirty="0">
                <a:solidFill>
                  <a:schemeClr val="bg1"/>
                </a:solidFill>
                <a:latin typeface="Palatino Linotype" pitchFamily="18" charset="0"/>
              </a:rPr>
              <a:t>T</a:t>
            </a:r>
            <a:r>
              <a:rPr lang="en-US" altLang="en-US" sz="2100" dirty="0">
                <a:solidFill>
                  <a:schemeClr val="bg1"/>
                </a:solidFill>
                <a:latin typeface="Palatino Linotype" pitchFamily="18" charset="0"/>
              </a:rPr>
              <a:t>. The maximum gain is </a:t>
            </a:r>
            <a:r>
              <a:rPr lang="en-US" altLang="en-US" sz="2100" dirty="0">
                <a:solidFill>
                  <a:schemeClr val="bg1"/>
                </a:solidFill>
                <a:latin typeface="Palatino Linotype" pitchFamily="18" charset="0"/>
                <a:cs typeface="Times New Roman" pitchFamily="18" charset="0"/>
              </a:rPr>
              <a:t>E – p</a:t>
            </a:r>
            <a:r>
              <a:rPr lang="en-US" altLang="en-US" sz="2100" baseline="-25000" dirty="0">
                <a:solidFill>
                  <a:schemeClr val="bg1"/>
                </a:solidFill>
                <a:latin typeface="Palatino Linotype" pitchFamily="18" charset="0"/>
                <a:cs typeface="Times New Roman" pitchFamily="18" charset="0"/>
              </a:rPr>
              <a:t>0</a:t>
            </a:r>
            <a:r>
              <a:rPr lang="en-US" altLang="en-US" sz="2100" dirty="0">
                <a:solidFill>
                  <a:schemeClr val="bg1"/>
                </a:solidFill>
                <a:latin typeface="Palatino Linotype" pitchFamily="18" charset="0"/>
                <a:cs typeface="Times New Roman" pitchFamily="18" charset="0"/>
              </a:rPr>
              <a:t> (p</a:t>
            </a:r>
            <a:r>
              <a:rPr lang="en-US" altLang="en-US" sz="2100" baseline="-25000" dirty="0">
                <a:solidFill>
                  <a:schemeClr val="bg1"/>
                </a:solidFill>
                <a:latin typeface="Palatino Linotype" pitchFamily="18" charset="0"/>
                <a:cs typeface="Times New Roman" pitchFamily="18" charset="0"/>
              </a:rPr>
              <a:t>0</a:t>
            </a:r>
            <a:r>
              <a:rPr lang="en-US" altLang="en-US" sz="2100" dirty="0">
                <a:solidFill>
                  <a:schemeClr val="bg1"/>
                </a:solidFill>
                <a:latin typeface="Palatino Linotype" pitchFamily="18" charset="0"/>
                <a:cs typeface="Times New Roman" pitchFamily="18" charset="0"/>
              </a:rPr>
              <a:t> being premium).</a:t>
            </a:r>
          </a:p>
          <a:p>
            <a:pPr>
              <a:spcBef>
                <a:spcPct val="50000"/>
              </a:spcBef>
              <a:buClr>
                <a:schemeClr val="accent1"/>
              </a:buClr>
              <a:buSzPct val="65000"/>
              <a:buFont typeface="Wingdings" pitchFamily="2" charset="2"/>
              <a:buNone/>
            </a:pPr>
            <a:r>
              <a:rPr lang="en-US" altLang="en-US" sz="2100" dirty="0">
                <a:solidFill>
                  <a:schemeClr val="bg1"/>
                </a:solidFill>
                <a:latin typeface="Palatino Linotype" pitchFamily="18" charset="0"/>
              </a:rPr>
              <a:t>If the put is out-of-the-money, it is worthless, and the buyer of the put loses his entire investment of p</a:t>
            </a:r>
            <a:r>
              <a:rPr lang="en-US" altLang="en-US" sz="2100" baseline="-25000" dirty="0">
                <a:solidFill>
                  <a:schemeClr val="bg1"/>
                </a:solidFill>
                <a:latin typeface="Palatino Linotype" pitchFamily="18" charset="0"/>
              </a:rPr>
              <a:t>0</a:t>
            </a:r>
            <a:r>
              <a:rPr lang="en-US" altLang="en-US" sz="2100" dirty="0">
                <a:solidFill>
                  <a:schemeClr val="bg1"/>
                </a:solidFill>
                <a:latin typeface="Palatino Linotype" pitchFamily="18" charset="0"/>
              </a:rPr>
              <a:t>.</a:t>
            </a:r>
          </a:p>
        </p:txBody>
      </p:sp>
      <p:sp>
        <p:nvSpPr>
          <p:cNvPr id="21519" name="Line 25"/>
          <p:cNvSpPr>
            <a:spLocks noChangeShapeType="1"/>
          </p:cNvSpPr>
          <p:nvPr/>
        </p:nvSpPr>
        <p:spPr bwMode="auto">
          <a:xfrm flipV="1">
            <a:off x="3302000" y="2022475"/>
            <a:ext cx="0" cy="4132263"/>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lIns="103236" tIns="51618" rIns="103236" bIns="51618"/>
          <a:lstStyle/>
          <a:p>
            <a:endParaRPr lang="en-US"/>
          </a:p>
        </p:txBody>
      </p:sp>
      <p:grpSp>
        <p:nvGrpSpPr>
          <p:cNvPr id="21520" name="Group 26"/>
          <p:cNvGrpSpPr>
            <a:grpSpLocks/>
          </p:cNvGrpSpPr>
          <p:nvPr/>
        </p:nvGrpSpPr>
        <p:grpSpPr bwMode="auto">
          <a:xfrm>
            <a:off x="5486400" y="5791196"/>
            <a:ext cx="2370138" cy="609034"/>
            <a:chOff x="3168" y="2880"/>
            <a:chExt cx="1296" cy="346"/>
          </a:xfrm>
        </p:grpSpPr>
        <p:sp>
          <p:nvSpPr>
            <p:cNvPr id="21529" name="Text Box 27"/>
            <p:cNvSpPr txBox="1">
              <a:spLocks noChangeArrowheads="1"/>
            </p:cNvSpPr>
            <p:nvPr/>
          </p:nvSpPr>
          <p:spPr bwMode="auto">
            <a:xfrm>
              <a:off x="3240" y="2971"/>
              <a:ext cx="1152"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a:solidFill>
                    <a:schemeClr val="bg2"/>
                  </a:solidFill>
                  <a:latin typeface="Times New Roman" pitchFamily="18" charset="0"/>
                </a:rPr>
                <a:t>Out-of-the-money</a:t>
              </a:r>
            </a:p>
          </p:txBody>
        </p:sp>
        <p:sp>
          <p:nvSpPr>
            <p:cNvPr id="21530" name="AutoShape 28"/>
            <p:cNvSpPr>
              <a:spLocks noChangeArrowheads="1"/>
            </p:cNvSpPr>
            <p:nvPr/>
          </p:nvSpPr>
          <p:spPr bwMode="auto">
            <a:xfrm>
              <a:off x="3168" y="2880"/>
              <a:ext cx="1296" cy="346"/>
            </a:xfrm>
            <a:prstGeom prst="rightArrow">
              <a:avLst>
                <a:gd name="adj1" fmla="val 50000"/>
                <a:gd name="adj2" fmla="val 7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21521" name="Group 29"/>
          <p:cNvGrpSpPr>
            <a:grpSpLocks/>
          </p:cNvGrpSpPr>
          <p:nvPr/>
        </p:nvGrpSpPr>
        <p:grpSpPr bwMode="auto">
          <a:xfrm>
            <a:off x="3200400" y="5791196"/>
            <a:ext cx="2217738" cy="609034"/>
            <a:chOff x="1719" y="2880"/>
            <a:chExt cx="1353" cy="346"/>
          </a:xfrm>
        </p:grpSpPr>
        <p:sp>
          <p:nvSpPr>
            <p:cNvPr id="21527" name="Text Box 30"/>
            <p:cNvSpPr txBox="1">
              <a:spLocks noChangeArrowheads="1"/>
            </p:cNvSpPr>
            <p:nvPr/>
          </p:nvSpPr>
          <p:spPr bwMode="auto">
            <a:xfrm>
              <a:off x="1719" y="2971"/>
              <a:ext cx="134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a:solidFill>
                    <a:schemeClr val="bg2"/>
                  </a:solidFill>
                  <a:latin typeface="Times New Roman" pitchFamily="18" charset="0"/>
                </a:rPr>
                <a:t>In-the-money</a:t>
              </a:r>
            </a:p>
          </p:txBody>
        </p:sp>
        <p:sp>
          <p:nvSpPr>
            <p:cNvPr id="21528" name="AutoShape 31"/>
            <p:cNvSpPr>
              <a:spLocks noChangeArrowheads="1"/>
            </p:cNvSpPr>
            <p:nvPr/>
          </p:nvSpPr>
          <p:spPr bwMode="auto">
            <a:xfrm>
              <a:off x="1848" y="2880"/>
              <a:ext cx="1224" cy="346"/>
            </a:xfrm>
            <a:prstGeom prst="leftArrow">
              <a:avLst>
                <a:gd name="adj1" fmla="val 50000"/>
                <a:gd name="adj2" fmla="val 70833"/>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21523" name="Group 16"/>
          <p:cNvGrpSpPr>
            <a:grpSpLocks/>
          </p:cNvGrpSpPr>
          <p:nvPr/>
        </p:nvGrpSpPr>
        <p:grpSpPr bwMode="auto">
          <a:xfrm rot="10800000">
            <a:off x="3276600" y="4132263"/>
            <a:ext cx="4267200" cy="2133600"/>
            <a:chOff x="1858" y="1475"/>
            <a:chExt cx="2419" cy="1165"/>
          </a:xfrm>
        </p:grpSpPr>
        <p:sp>
          <p:nvSpPr>
            <p:cNvPr id="21525" name="Line 17"/>
            <p:cNvSpPr>
              <a:spLocks noChangeShapeType="1"/>
            </p:cNvSpPr>
            <p:nvPr/>
          </p:nvSpPr>
          <p:spPr bwMode="auto">
            <a:xfrm>
              <a:off x="1858" y="2640"/>
              <a:ext cx="1209" cy="0"/>
            </a:xfrm>
            <a:prstGeom prst="line">
              <a:avLst/>
            </a:prstGeom>
            <a:noFill/>
            <a:ln w="38100">
              <a:solidFill>
                <a:srgbClr val="FFFF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26" name="Line 18"/>
            <p:cNvSpPr>
              <a:spLocks noChangeShapeType="1"/>
            </p:cNvSpPr>
            <p:nvPr/>
          </p:nvSpPr>
          <p:spPr bwMode="auto">
            <a:xfrm rot="5400000" flipH="1" flipV="1">
              <a:off x="3089" y="1453"/>
              <a:ext cx="1165" cy="1210"/>
            </a:xfrm>
            <a:prstGeom prst="line">
              <a:avLst/>
            </a:prstGeom>
            <a:noFill/>
            <a:ln w="38100">
              <a:solidFill>
                <a:srgbClr val="FFFF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524" name="Text Box 15"/>
          <p:cNvSpPr txBox="1">
            <a:spLocks noChangeArrowheads="1"/>
          </p:cNvSpPr>
          <p:nvPr/>
        </p:nvSpPr>
        <p:spPr bwMode="auto">
          <a:xfrm>
            <a:off x="6858000" y="3810000"/>
            <a:ext cx="213077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700" dirty="0">
                <a:solidFill>
                  <a:srgbClr val="FFFF00"/>
                </a:solidFill>
                <a:latin typeface="Times New Roman" pitchFamily="18" charset="0"/>
              </a:rPr>
              <a:t>Short put</a:t>
            </a:r>
          </a:p>
        </p:txBody>
      </p:sp>
      <p:sp>
        <p:nvSpPr>
          <p:cNvPr id="3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426715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uncovered short</a:t>
            </a:r>
          </a:p>
        </p:txBody>
      </p:sp>
      <p:sp>
        <p:nvSpPr>
          <p:cNvPr id="3" name="Content Placeholder 2"/>
          <p:cNvSpPr>
            <a:spLocks noGrp="1"/>
          </p:cNvSpPr>
          <p:nvPr>
            <p:ph idx="1"/>
          </p:nvPr>
        </p:nvSpPr>
        <p:spPr>
          <a:xfrm>
            <a:off x="779463" y="1828799"/>
            <a:ext cx="7583487" cy="4659897"/>
          </a:xfrm>
        </p:spPr>
        <p:txBody>
          <a:bodyPr>
            <a:normAutofit/>
          </a:bodyPr>
          <a:lstStyle/>
          <a:p>
            <a:r>
              <a:rPr lang="en-US" dirty="0"/>
              <a:t>From the above two graphs, you will notice that uncovered short of a call or a put entails almost unlimited amount of possible downside.</a:t>
            </a:r>
          </a:p>
          <a:p>
            <a:r>
              <a:rPr lang="en-US" dirty="0"/>
              <a:t>Banks sometimes encourage their customers to underwrite uncovered short position to earn a fee without properly disclosing the intrinsic risk that their customers need to bear.</a:t>
            </a:r>
          </a:p>
          <a:p>
            <a:r>
              <a:rPr lang="en-US" dirty="0"/>
              <a:t>“Taiwan’s central bank said this past week (in 2016) that it will require complex, high-risk </a:t>
            </a:r>
            <a:r>
              <a:rPr lang="en-US" dirty="0" err="1"/>
              <a:t>Forex</a:t>
            </a:r>
            <a:r>
              <a:rPr lang="en-US" dirty="0"/>
              <a:t> derivative instruments to go through regulatory approval before allowing banks to sell such products to clients, as first reported by Reuters.”</a:t>
            </a:r>
          </a:p>
        </p:txBody>
      </p:sp>
    </p:spTree>
    <p:extLst>
      <p:ext uri="{BB962C8B-B14F-4D97-AF65-F5344CB8AC3E}">
        <p14:creationId xmlns:p14="http://schemas.microsoft.com/office/powerpoint/2010/main" val="319666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Line 45"/>
          <p:cNvSpPr>
            <a:spLocks noChangeShapeType="1"/>
          </p:cNvSpPr>
          <p:nvPr/>
        </p:nvSpPr>
        <p:spPr bwMode="auto">
          <a:xfrm>
            <a:off x="3217863" y="4308475"/>
            <a:ext cx="448627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22531" name="Rectangle 2"/>
          <p:cNvSpPr>
            <a:spLocks noGrp="1" noChangeArrowheads="1"/>
          </p:cNvSpPr>
          <p:nvPr>
            <p:ph type="title"/>
          </p:nvPr>
        </p:nvSpPr>
        <p:spPr/>
        <p:txBody>
          <a:bodyPr>
            <a:normAutofit/>
          </a:bodyPr>
          <a:lstStyle/>
          <a:p>
            <a:pPr eaLnBrk="1" hangingPunct="1"/>
            <a:r>
              <a:rPr lang="en-US" altLang="en-US" sz="3600" dirty="0">
                <a:solidFill>
                  <a:srgbClr val="FF0000"/>
                </a:solidFill>
              </a:rPr>
              <a:t>*</a:t>
            </a:r>
            <a:r>
              <a:rPr lang="en-US" altLang="en-US" sz="3600" dirty="0"/>
              <a:t>American call </a:t>
            </a:r>
            <a:r>
              <a:rPr lang="en-US" altLang="en-US" sz="3600" i="1" dirty="0"/>
              <a:t>prior to </a:t>
            </a:r>
            <a:r>
              <a:rPr lang="en-US" altLang="en-US" sz="3600" dirty="0"/>
              <a:t>expiration</a:t>
            </a:r>
          </a:p>
        </p:txBody>
      </p:sp>
      <p:sp>
        <p:nvSpPr>
          <p:cNvPr id="22532" name="Line 5"/>
          <p:cNvSpPr>
            <a:spLocks noChangeShapeType="1"/>
          </p:cNvSpPr>
          <p:nvPr/>
        </p:nvSpPr>
        <p:spPr bwMode="auto">
          <a:xfrm flipH="1" flipV="1">
            <a:off x="5475288" y="4295775"/>
            <a:ext cx="28575" cy="1682750"/>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22533" name="Text Box 6"/>
          <p:cNvSpPr txBox="1">
            <a:spLocks noChangeArrowheads="1"/>
          </p:cNvSpPr>
          <p:nvPr/>
        </p:nvSpPr>
        <p:spPr bwMode="auto">
          <a:xfrm>
            <a:off x="5249863" y="5978525"/>
            <a:ext cx="508000"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Times New Roman" pitchFamily="18" charset="0"/>
              </a:rPr>
              <a:t>E</a:t>
            </a:r>
          </a:p>
        </p:txBody>
      </p:sp>
      <p:sp>
        <p:nvSpPr>
          <p:cNvPr id="22534" name="Line 8"/>
          <p:cNvSpPr>
            <a:spLocks noChangeShapeType="1"/>
          </p:cNvSpPr>
          <p:nvPr/>
        </p:nvSpPr>
        <p:spPr bwMode="auto">
          <a:xfrm rot="5400000" flipH="1" flipV="1">
            <a:off x="5453856" y="2142332"/>
            <a:ext cx="2198687" cy="213360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lIns="103236" tIns="51618" rIns="103236" bIns="51618" anchor="ctr"/>
          <a:lstStyle/>
          <a:p>
            <a:endParaRPr lang="en-US"/>
          </a:p>
        </p:txBody>
      </p:sp>
      <p:sp>
        <p:nvSpPr>
          <p:cNvPr id="22535" name="Line 9"/>
          <p:cNvSpPr>
            <a:spLocks noChangeShapeType="1"/>
          </p:cNvSpPr>
          <p:nvPr/>
        </p:nvSpPr>
        <p:spPr bwMode="auto">
          <a:xfrm>
            <a:off x="3217863" y="4308475"/>
            <a:ext cx="2286000" cy="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lIns="103236" tIns="51618" rIns="103236" bIns="51618" anchor="ctr"/>
          <a:lstStyle/>
          <a:p>
            <a:endParaRPr lang="en-US"/>
          </a:p>
        </p:txBody>
      </p:sp>
      <p:sp>
        <p:nvSpPr>
          <p:cNvPr id="22536" name="Text Box 11"/>
          <p:cNvSpPr txBox="1">
            <a:spLocks noChangeArrowheads="1"/>
          </p:cNvSpPr>
          <p:nvPr/>
        </p:nvSpPr>
        <p:spPr bwMode="auto">
          <a:xfrm>
            <a:off x="7848600" y="4175125"/>
            <a:ext cx="609600"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1" tIns="45715" rIns="91431" bIns="45715">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Times New Roman" pitchFamily="18" charset="0"/>
              </a:rPr>
              <a:t>S</a:t>
            </a:r>
            <a:r>
              <a:rPr lang="en-US" altLang="en-US" sz="2400" baseline="-25000" dirty="0">
                <a:solidFill>
                  <a:srgbClr val="FFFFFF"/>
                </a:solidFill>
                <a:latin typeface="Times New Roman" pitchFamily="18" charset="0"/>
              </a:rPr>
              <a:t>T</a:t>
            </a:r>
          </a:p>
        </p:txBody>
      </p:sp>
      <p:sp>
        <p:nvSpPr>
          <p:cNvPr id="22537" name="Text Box 12"/>
          <p:cNvSpPr txBox="1">
            <a:spLocks noChangeArrowheads="1"/>
          </p:cNvSpPr>
          <p:nvPr/>
        </p:nvSpPr>
        <p:spPr bwMode="auto">
          <a:xfrm>
            <a:off x="2201863" y="1739900"/>
            <a:ext cx="10160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Payoff</a:t>
            </a:r>
          </a:p>
        </p:txBody>
      </p:sp>
      <p:sp>
        <p:nvSpPr>
          <p:cNvPr id="22539" name="Text Box 18"/>
          <p:cNvSpPr txBox="1">
            <a:spLocks noChangeArrowheads="1"/>
          </p:cNvSpPr>
          <p:nvPr/>
        </p:nvSpPr>
        <p:spPr bwMode="auto">
          <a:xfrm>
            <a:off x="7196138" y="2462213"/>
            <a:ext cx="177800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dirty="0">
                <a:solidFill>
                  <a:srgbClr val="FF0000"/>
                </a:solidFill>
                <a:latin typeface="Times New Roman" pitchFamily="18" charset="0"/>
              </a:rPr>
              <a:t>Long call</a:t>
            </a:r>
          </a:p>
        </p:txBody>
      </p:sp>
      <p:sp>
        <p:nvSpPr>
          <p:cNvPr id="22540" name="Rectangle 19"/>
          <p:cNvSpPr>
            <a:spLocks noChangeArrowheads="1"/>
          </p:cNvSpPr>
          <p:nvPr/>
        </p:nvSpPr>
        <p:spPr bwMode="auto">
          <a:xfrm>
            <a:off x="338138" y="2373313"/>
            <a:ext cx="2794000" cy="332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Clr>
                <a:schemeClr val="accent1"/>
              </a:buClr>
              <a:buSzPct val="65000"/>
              <a:buFont typeface="Wingdings" pitchFamily="2" charset="2"/>
              <a:buNone/>
            </a:pPr>
            <a:r>
              <a:rPr lang="en-US" altLang="en-US" sz="2200" dirty="0">
                <a:solidFill>
                  <a:schemeClr val="bg1"/>
                </a:solidFill>
                <a:latin typeface="Palatino Linotype" pitchFamily="18" charset="0"/>
              </a:rPr>
              <a:t>The red line shows the intrinsic value; i.e., the payoff of immediate exercise.</a:t>
            </a:r>
          </a:p>
          <a:p>
            <a:pPr>
              <a:spcBef>
                <a:spcPct val="50000"/>
              </a:spcBef>
              <a:buClr>
                <a:schemeClr val="accent1"/>
              </a:buClr>
              <a:buSzPct val="65000"/>
              <a:buFont typeface="Wingdings" pitchFamily="2" charset="2"/>
              <a:buNone/>
            </a:pPr>
            <a:r>
              <a:rPr lang="en-US" altLang="en-US" sz="2200" dirty="0">
                <a:solidFill>
                  <a:schemeClr val="bg1"/>
                </a:solidFill>
                <a:latin typeface="Palatino Linotype" pitchFamily="18" charset="0"/>
              </a:rPr>
              <a:t>Note that even an out-of-the-money option has value because of time value.</a:t>
            </a:r>
          </a:p>
        </p:txBody>
      </p:sp>
      <p:sp>
        <p:nvSpPr>
          <p:cNvPr id="22541" name="AutoShape 21"/>
          <p:cNvSpPr>
            <a:spLocks/>
          </p:cNvSpPr>
          <p:nvPr/>
        </p:nvSpPr>
        <p:spPr bwMode="auto">
          <a:xfrm>
            <a:off x="6011863" y="3781425"/>
            <a:ext cx="254000" cy="527050"/>
          </a:xfrm>
          <a:prstGeom prst="rightBrace">
            <a:avLst>
              <a:gd name="adj1" fmla="val 16648"/>
              <a:gd name="adj2" fmla="val 50000"/>
            </a:avLst>
          </a:prstGeom>
          <a:noFill/>
          <a:ln w="1905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2542" name="Text Box 22"/>
          <p:cNvSpPr txBox="1">
            <a:spLocks noChangeArrowheads="1"/>
          </p:cNvSpPr>
          <p:nvPr/>
        </p:nvSpPr>
        <p:spPr bwMode="auto">
          <a:xfrm>
            <a:off x="6180138" y="3781425"/>
            <a:ext cx="2201862"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a:solidFill>
                  <a:srgbClr val="990000"/>
                </a:solidFill>
                <a:latin typeface="Times New Roman" pitchFamily="18" charset="0"/>
              </a:rPr>
              <a:t>Intrinsic value</a:t>
            </a:r>
          </a:p>
        </p:txBody>
      </p:sp>
      <p:sp>
        <p:nvSpPr>
          <p:cNvPr id="22543" name="Text Box 23"/>
          <p:cNvSpPr txBox="1">
            <a:spLocks noChangeArrowheads="1"/>
          </p:cNvSpPr>
          <p:nvPr/>
        </p:nvSpPr>
        <p:spPr bwMode="auto">
          <a:xfrm>
            <a:off x="5503863" y="4484688"/>
            <a:ext cx="1778000" cy="5270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a:solidFill>
                  <a:srgbClr val="006600"/>
                </a:solidFill>
                <a:latin typeface="Times New Roman" pitchFamily="18" charset="0"/>
              </a:rPr>
              <a:t>Time value</a:t>
            </a:r>
          </a:p>
        </p:txBody>
      </p:sp>
      <p:sp>
        <p:nvSpPr>
          <p:cNvPr id="22544" name="Arc 26"/>
          <p:cNvSpPr>
            <a:spLocks/>
          </p:cNvSpPr>
          <p:nvPr/>
        </p:nvSpPr>
        <p:spPr bwMode="auto">
          <a:xfrm rot="-2390973" flipH="1" flipV="1">
            <a:off x="2726807" y="1670637"/>
            <a:ext cx="4547636" cy="2245880"/>
          </a:xfrm>
          <a:custGeom>
            <a:avLst/>
            <a:gdLst>
              <a:gd name="T0" fmla="*/ 0 w 19472"/>
              <a:gd name="T1" fmla="*/ 2147483647 h 21600"/>
              <a:gd name="T2" fmla="*/ 2147483647 w 19472"/>
              <a:gd name="T3" fmla="*/ 2147483647 h 21600"/>
              <a:gd name="T4" fmla="*/ 2147483647 w 19472"/>
              <a:gd name="T5" fmla="*/ 2147483647 h 21600"/>
              <a:gd name="T6" fmla="*/ 0 60000 65536"/>
              <a:gd name="T7" fmla="*/ 0 60000 65536"/>
              <a:gd name="T8" fmla="*/ 0 60000 65536"/>
              <a:gd name="T9" fmla="*/ 0 w 19472"/>
              <a:gd name="T10" fmla="*/ 0 h 21600"/>
              <a:gd name="T11" fmla="*/ 19472 w 19472"/>
              <a:gd name="T12" fmla="*/ 21600 h 21600"/>
            </a:gdLst>
            <a:ahLst/>
            <a:cxnLst>
              <a:cxn ang="T6">
                <a:pos x="T0" y="T1"/>
              </a:cxn>
              <a:cxn ang="T7">
                <a:pos x="T2" y="T3"/>
              </a:cxn>
              <a:cxn ang="T8">
                <a:pos x="T4" y="T5"/>
              </a:cxn>
            </a:cxnLst>
            <a:rect l="T9" t="T10" r="T11" b="T12"/>
            <a:pathLst>
              <a:path w="19472" h="21600" fill="none" extrusionOk="0">
                <a:moveTo>
                  <a:pt x="0" y="4"/>
                </a:moveTo>
                <a:cubicBezTo>
                  <a:pt x="141" y="1"/>
                  <a:pt x="283" y="-1"/>
                  <a:pt x="425" y="0"/>
                </a:cubicBezTo>
                <a:cubicBezTo>
                  <a:pt x="8392" y="0"/>
                  <a:pt x="15713" y="4386"/>
                  <a:pt x="19471" y="11412"/>
                </a:cubicBezTo>
              </a:path>
              <a:path w="19472" h="21600" stroke="0" extrusionOk="0">
                <a:moveTo>
                  <a:pt x="0" y="4"/>
                </a:moveTo>
                <a:cubicBezTo>
                  <a:pt x="141" y="1"/>
                  <a:pt x="283" y="-1"/>
                  <a:pt x="425" y="0"/>
                </a:cubicBezTo>
                <a:cubicBezTo>
                  <a:pt x="8392" y="0"/>
                  <a:pt x="15713" y="4386"/>
                  <a:pt x="19471" y="11412"/>
                </a:cubicBezTo>
                <a:lnTo>
                  <a:pt x="425" y="21600"/>
                </a:lnTo>
                <a:lnTo>
                  <a:pt x="0" y="4"/>
                </a:lnTo>
                <a:close/>
              </a:path>
            </a:pathLst>
          </a:custGeom>
          <a:noFill/>
          <a:ln w="38100">
            <a:solidFill>
              <a:srgbClr val="006600"/>
            </a:solidFill>
            <a:round/>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p>
            <a:endParaRPr lang="en-US"/>
          </a:p>
        </p:txBody>
      </p:sp>
      <p:sp>
        <p:nvSpPr>
          <p:cNvPr id="22545" name="AutoShape 27"/>
          <p:cNvSpPr>
            <a:spLocks noChangeArrowheads="1"/>
          </p:cNvSpPr>
          <p:nvPr/>
        </p:nvSpPr>
        <p:spPr bwMode="auto">
          <a:xfrm flipV="1">
            <a:off x="5164138" y="3781425"/>
            <a:ext cx="423862" cy="1054100"/>
          </a:xfrm>
          <a:prstGeom prst="curvedRightArrow">
            <a:avLst>
              <a:gd name="adj1" fmla="val 47896"/>
              <a:gd name="adj2" fmla="val 95791"/>
              <a:gd name="adj3" fmla="val 33333"/>
            </a:avLst>
          </a:prstGeom>
          <a:gradFill rotWithShape="1">
            <a:gsLst>
              <a:gs pos="0">
                <a:srgbClr val="006600"/>
              </a:gs>
              <a:gs pos="100000">
                <a:schemeClr val="bg1"/>
              </a:gs>
            </a:gsLst>
            <a:lin ang="5400000" scaled="1"/>
          </a:gradFill>
          <a:ln w="9525">
            <a:solidFill>
              <a:srgbClr val="006600"/>
            </a:solidFill>
            <a:miter lim="800000"/>
            <a:headEnd/>
            <a:tailEnd/>
          </a:ln>
        </p:spPr>
        <p:txBody>
          <a:bodyPr wrap="none" lIns="103236" tIns="51618" rIns="103236" bIns="516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2546" name="Text Box 31"/>
          <p:cNvSpPr txBox="1">
            <a:spLocks noChangeArrowheads="1"/>
          </p:cNvSpPr>
          <p:nvPr/>
        </p:nvSpPr>
        <p:spPr bwMode="auto">
          <a:xfrm rot="-1679523">
            <a:off x="4656138" y="2901950"/>
            <a:ext cx="18637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i="1">
                <a:solidFill>
                  <a:srgbClr val="006600"/>
                </a:solidFill>
                <a:latin typeface="Times New Roman" pitchFamily="18" charset="0"/>
              </a:rPr>
              <a:t>Market Value</a:t>
            </a:r>
            <a:endParaRPr lang="en-US" altLang="en-US" sz="2300" i="1" baseline="-25000">
              <a:solidFill>
                <a:srgbClr val="006600"/>
              </a:solidFill>
              <a:latin typeface="Times New Roman" pitchFamily="18" charset="0"/>
            </a:endParaRPr>
          </a:p>
        </p:txBody>
      </p:sp>
      <p:grpSp>
        <p:nvGrpSpPr>
          <p:cNvPr id="22547" name="Group 38"/>
          <p:cNvGrpSpPr>
            <a:grpSpLocks/>
          </p:cNvGrpSpPr>
          <p:nvPr/>
        </p:nvGrpSpPr>
        <p:grpSpPr bwMode="auto">
          <a:xfrm>
            <a:off x="5588000" y="5275263"/>
            <a:ext cx="2286000" cy="792162"/>
            <a:chOff x="3168" y="2880"/>
            <a:chExt cx="1296" cy="432"/>
          </a:xfrm>
        </p:grpSpPr>
        <p:sp>
          <p:nvSpPr>
            <p:cNvPr id="22554" name="Text Box 34"/>
            <p:cNvSpPr txBox="1">
              <a:spLocks noChangeArrowheads="1"/>
            </p:cNvSpPr>
            <p:nvPr/>
          </p:nvSpPr>
          <p:spPr bwMode="auto">
            <a:xfrm>
              <a:off x="3240" y="2971"/>
              <a:ext cx="115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a:solidFill>
                    <a:schemeClr val="bg2"/>
                  </a:solidFill>
                  <a:latin typeface="Times New Roman" pitchFamily="18" charset="0"/>
                </a:rPr>
                <a:t>In-the-money</a:t>
              </a:r>
            </a:p>
          </p:txBody>
        </p:sp>
        <p:sp>
          <p:nvSpPr>
            <p:cNvPr id="22555" name="AutoShape 37"/>
            <p:cNvSpPr>
              <a:spLocks noChangeArrowheads="1"/>
            </p:cNvSpPr>
            <p:nvPr/>
          </p:nvSpPr>
          <p:spPr bwMode="auto">
            <a:xfrm>
              <a:off x="3168" y="2880"/>
              <a:ext cx="1296" cy="432"/>
            </a:xfrm>
            <a:prstGeom prst="rightArrow">
              <a:avLst>
                <a:gd name="adj1" fmla="val 50000"/>
                <a:gd name="adj2" fmla="val 75000"/>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22548" name="Group 40"/>
          <p:cNvGrpSpPr>
            <a:grpSpLocks/>
          </p:cNvGrpSpPr>
          <p:nvPr/>
        </p:nvGrpSpPr>
        <p:grpSpPr bwMode="auto">
          <a:xfrm>
            <a:off x="3132138" y="5275263"/>
            <a:ext cx="2371725" cy="792162"/>
            <a:chOff x="1776" y="2880"/>
            <a:chExt cx="1344" cy="432"/>
          </a:xfrm>
        </p:grpSpPr>
        <p:sp>
          <p:nvSpPr>
            <p:cNvPr id="22552" name="Text Box 33"/>
            <p:cNvSpPr txBox="1">
              <a:spLocks noChangeArrowheads="1"/>
            </p:cNvSpPr>
            <p:nvPr/>
          </p:nvSpPr>
          <p:spPr bwMode="auto">
            <a:xfrm>
              <a:off x="1776" y="2971"/>
              <a:ext cx="1344"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200">
                  <a:solidFill>
                    <a:schemeClr val="bg2"/>
                  </a:solidFill>
                  <a:latin typeface="Times New Roman" pitchFamily="18" charset="0"/>
                </a:rPr>
                <a:t>Out-of-the-money</a:t>
              </a:r>
            </a:p>
          </p:txBody>
        </p:sp>
        <p:sp>
          <p:nvSpPr>
            <p:cNvPr id="22553" name="AutoShape 39"/>
            <p:cNvSpPr>
              <a:spLocks noChangeArrowheads="1"/>
            </p:cNvSpPr>
            <p:nvPr/>
          </p:nvSpPr>
          <p:spPr bwMode="auto">
            <a:xfrm>
              <a:off x="1848" y="2880"/>
              <a:ext cx="1224" cy="432"/>
            </a:xfrm>
            <a:prstGeom prst="leftArrow">
              <a:avLst>
                <a:gd name="adj1" fmla="val 50000"/>
                <a:gd name="adj2" fmla="val 70833"/>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22549" name="Line 43"/>
          <p:cNvSpPr>
            <a:spLocks noChangeShapeType="1"/>
          </p:cNvSpPr>
          <p:nvPr/>
        </p:nvSpPr>
        <p:spPr bwMode="auto">
          <a:xfrm flipV="1">
            <a:off x="5672138" y="3516313"/>
            <a:ext cx="0" cy="61595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22550" name="Line 46"/>
          <p:cNvSpPr>
            <a:spLocks noChangeShapeType="1"/>
          </p:cNvSpPr>
          <p:nvPr/>
        </p:nvSpPr>
        <p:spPr bwMode="auto">
          <a:xfrm flipV="1">
            <a:off x="3217863" y="2022475"/>
            <a:ext cx="0" cy="4132263"/>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lIns="103236" tIns="51618" rIns="103236" bIns="51618"/>
          <a:lstStyle/>
          <a:p>
            <a:endParaRPr lang="en-US"/>
          </a:p>
        </p:txBody>
      </p:sp>
      <p:sp>
        <p:nvSpPr>
          <p:cNvPr id="30"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14379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a:t>Currency futures options</a:t>
            </a:r>
          </a:p>
        </p:txBody>
      </p:sp>
      <p:sp>
        <p:nvSpPr>
          <p:cNvPr id="30723"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sz="2800" dirty="0"/>
              <a:t>Currency futures options are options on a currency futures contract.</a:t>
            </a:r>
          </a:p>
          <a:p>
            <a:pPr eaLnBrk="1" hangingPunct="1">
              <a:lnSpc>
                <a:spcPct val="90000"/>
              </a:lnSpc>
            </a:pPr>
            <a:r>
              <a:rPr lang="en-US" altLang="en-US" sz="2800" dirty="0"/>
              <a:t>Exercise of a currency futures option results in a long futures position for the holder of a call or the writer of a put.</a:t>
            </a:r>
          </a:p>
          <a:p>
            <a:pPr eaLnBrk="1" hangingPunct="1">
              <a:lnSpc>
                <a:spcPct val="90000"/>
              </a:lnSpc>
            </a:pPr>
            <a:r>
              <a:rPr lang="en-US" altLang="en-US" sz="2800" dirty="0"/>
              <a:t>Exercise of a currency futures option results in a short futures position for the seller of a call or the buyer of a put.</a:t>
            </a:r>
          </a:p>
          <a:p>
            <a:pPr eaLnBrk="1" hangingPunct="1">
              <a:lnSpc>
                <a:spcPct val="90000"/>
              </a:lnSpc>
            </a:pPr>
            <a:r>
              <a:rPr lang="en-US" altLang="en-US" sz="2800" dirty="0"/>
              <a:t>If the futures position is not offset prior to its expiration, foreign currency will change hands.</a:t>
            </a:r>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972259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Hedging with currency option</a:t>
            </a:r>
          </a:p>
        </p:txBody>
      </p:sp>
      <p:sp>
        <p:nvSpPr>
          <p:cNvPr id="3" name="Content Placeholder 2"/>
          <p:cNvSpPr>
            <a:spLocks noGrp="1"/>
          </p:cNvSpPr>
          <p:nvPr>
            <p:ph idx="1"/>
          </p:nvPr>
        </p:nvSpPr>
        <p:spPr/>
        <p:txBody>
          <a:bodyPr>
            <a:normAutofit/>
          </a:bodyPr>
          <a:lstStyle/>
          <a:p>
            <a:r>
              <a:rPr lang="en-US" sz="2400" dirty="0"/>
              <a:t>Adamant Inc. of Vermont imports Italian wine.  On November 1</a:t>
            </a:r>
            <a:r>
              <a:rPr lang="en-US" sz="2400" baseline="30000" dirty="0"/>
              <a:t>st</a:t>
            </a:r>
            <a:r>
              <a:rPr lang="en-US" sz="2400" dirty="0"/>
              <a:t> it bids €62,500 for a batch of rare wine, but it will not know until December 15</a:t>
            </a:r>
            <a:r>
              <a:rPr lang="en-US" sz="2400" baseline="30000" dirty="0"/>
              <a:t>th</a:t>
            </a:r>
            <a:r>
              <a:rPr lang="en-US" sz="2400" dirty="0"/>
              <a:t> whether the bid is accepted.  To protect against a possible appreciation of €, it purchases a €62,500 call option. The strike price is 1.2750 $/€ and the option premium is 0.5 cent per euro. Thus the option costs $312.5 (= 62500 × 0.005).</a:t>
            </a:r>
            <a:endParaRPr lang="en-US" dirty="0"/>
          </a:p>
        </p:txBody>
      </p:sp>
    </p:spTree>
    <p:extLst>
      <p:ext uri="{BB962C8B-B14F-4D97-AF65-F5344CB8AC3E}">
        <p14:creationId xmlns:p14="http://schemas.microsoft.com/office/powerpoint/2010/main" val="312471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Hedging outcomes</a:t>
            </a:r>
          </a:p>
        </p:txBody>
      </p:sp>
      <p:sp>
        <p:nvSpPr>
          <p:cNvPr id="3" name="Content Placeholder 2"/>
          <p:cNvSpPr>
            <a:spLocks noGrp="1"/>
          </p:cNvSpPr>
          <p:nvPr>
            <p:ph idx="1"/>
          </p:nvPr>
        </p:nvSpPr>
        <p:spPr/>
        <p:txBody>
          <a:bodyPr/>
          <a:lstStyle/>
          <a:p>
            <a:r>
              <a:rPr lang="en-US" sz="2400" dirty="0"/>
              <a:t>If the euro appreciates to 1.3000 $/€, the payment without the option would be $81,250 (=62500 × 1.3).  Adamant Inc. will surely exercise the option and purchase the euro for 1.2750, which is a payment of $79,687.5 (= 62500 × 1.275)+ premium of $312.5.</a:t>
            </a:r>
          </a:p>
          <a:p>
            <a:r>
              <a:rPr lang="en-US" sz="2400" dirty="0"/>
              <a:t>If the euro depreciates to 1.2000 $/€, the firm will be </a:t>
            </a:r>
            <a:r>
              <a:rPr lang="en-US" sz="2400"/>
              <a:t>better off </a:t>
            </a:r>
            <a:r>
              <a:rPr lang="en-US" sz="2400" dirty="0"/>
              <a:t>buying euro on the spot market, so </a:t>
            </a:r>
            <a:r>
              <a:rPr lang="en-US" sz="2400"/>
              <a:t>it lets </a:t>
            </a:r>
            <a:r>
              <a:rPr lang="en-US" sz="2400" dirty="0"/>
              <a:t>the option expire unused. The payment is then $75,000 (= 62500 × 1.2) + premium of $312.5 </a:t>
            </a:r>
          </a:p>
          <a:p>
            <a:endParaRPr lang="en-US" dirty="0"/>
          </a:p>
        </p:txBody>
      </p:sp>
    </p:spTree>
    <p:extLst>
      <p:ext uri="{BB962C8B-B14F-4D97-AF65-F5344CB8AC3E}">
        <p14:creationId xmlns:p14="http://schemas.microsoft.com/office/powerpoint/2010/main" val="16324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Futures contracts</a:t>
            </a:r>
          </a:p>
        </p:txBody>
      </p:sp>
      <p:sp>
        <p:nvSpPr>
          <p:cNvPr id="6147" name="Rectangle 3"/>
          <p:cNvSpPr>
            <a:spLocks noGrp="1" noChangeArrowheads="1"/>
          </p:cNvSpPr>
          <p:nvPr>
            <p:ph idx="1"/>
          </p:nvPr>
        </p:nvSpPr>
        <p:spPr/>
        <p:txBody>
          <a:bodyPr>
            <a:normAutofit fontScale="85000" lnSpcReduction="20000"/>
          </a:bodyPr>
          <a:lstStyle/>
          <a:p>
            <a:pPr eaLnBrk="1" hangingPunct="1"/>
            <a:r>
              <a:rPr lang="en-US" altLang="en-US" sz="2800" dirty="0"/>
              <a:t>A futures contract is similar to a forward contract in that it specifies that a certain currency will be exchanged for another at a specified time in the future at prices specified today; i.e., an </a:t>
            </a:r>
            <a:r>
              <a:rPr lang="en-US" altLang="en-US" sz="2800" dirty="0">
                <a:solidFill>
                  <a:srgbClr val="C00000"/>
                </a:solidFill>
              </a:rPr>
              <a:t>obligation</a:t>
            </a:r>
            <a:r>
              <a:rPr lang="en-US" altLang="en-US" sz="2800" dirty="0"/>
              <a:t>.</a:t>
            </a:r>
          </a:p>
          <a:p>
            <a:pPr eaLnBrk="1" hangingPunct="1"/>
            <a:r>
              <a:rPr lang="en-US" altLang="en-US" sz="2800" dirty="0"/>
              <a:t>A futures contract is different from a forward contract in that futures are standardized contracts trading on organized exchanges with daily marked-to-market resettlement through a clearinghouse.</a:t>
            </a:r>
          </a:p>
          <a:p>
            <a:pPr eaLnBrk="1" hangingPunct="1"/>
            <a:r>
              <a:rPr lang="en-US" altLang="en-US" sz="2800" dirty="0"/>
              <a:t>Settle price: a price representative of futures transaction price at the end of daily trading, which is determined by a settlement committee.</a:t>
            </a:r>
          </a:p>
        </p:txBody>
      </p:sp>
      <p:sp>
        <p:nvSpPr>
          <p:cNvPr id="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738183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Swaps</a:t>
            </a:r>
          </a:p>
        </p:txBody>
      </p:sp>
      <p:sp>
        <p:nvSpPr>
          <p:cNvPr id="220163" name="Rectangle 3"/>
          <p:cNvSpPr>
            <a:spLocks noGrp="1" noChangeArrowheads="1"/>
          </p:cNvSpPr>
          <p:nvPr>
            <p:ph idx="1"/>
          </p:nvPr>
        </p:nvSpPr>
        <p:spPr/>
        <p:txBody>
          <a:bodyPr>
            <a:normAutofit fontScale="77500" lnSpcReduction="20000"/>
          </a:bodyPr>
          <a:lstStyle/>
          <a:p>
            <a:pPr eaLnBrk="1" hangingPunct="1"/>
            <a:r>
              <a:rPr lang="en-US" altLang="en-US" sz="2800" dirty="0"/>
              <a:t>Forwards, futures, and options have maturities mostly no longer than 1 year.  Swaps are often used for multiple years.</a:t>
            </a:r>
          </a:p>
          <a:p>
            <a:pPr eaLnBrk="1" hangingPunct="1"/>
            <a:r>
              <a:rPr lang="en-US" altLang="en-US" sz="2800" dirty="0"/>
              <a:t>In a swap, two counterparties agree to a contractual arrangement wherein they will exchange (interest) cash flows at periodic intervals.</a:t>
            </a:r>
          </a:p>
          <a:p>
            <a:pPr eaLnBrk="1" hangingPunct="1"/>
            <a:r>
              <a:rPr lang="en-US" altLang="en-US" sz="2800" dirty="0"/>
              <a:t>There are two types of interest rate swaps.</a:t>
            </a:r>
          </a:p>
          <a:p>
            <a:pPr lvl="1" eaLnBrk="1" hangingPunct="1"/>
            <a:r>
              <a:rPr lang="en-US" altLang="en-US" sz="2400" dirty="0"/>
              <a:t>Single currency interest rate swap</a:t>
            </a:r>
          </a:p>
          <a:p>
            <a:pPr lvl="2" eaLnBrk="1" hangingPunct="1"/>
            <a:r>
              <a:rPr lang="en-US" altLang="en-US" sz="2000" dirty="0"/>
              <a:t>“Plain vanilla” fixed-for-floating swaps are often just called </a:t>
            </a:r>
            <a:r>
              <a:rPr lang="en-US" altLang="en-US" sz="2000" dirty="0">
                <a:solidFill>
                  <a:srgbClr val="FF0000"/>
                </a:solidFill>
              </a:rPr>
              <a:t>interest rate swaps</a:t>
            </a:r>
            <a:r>
              <a:rPr lang="en-US" altLang="en-US" sz="2000" dirty="0"/>
              <a:t>.</a:t>
            </a:r>
          </a:p>
          <a:p>
            <a:pPr lvl="1" eaLnBrk="1" hangingPunct="1"/>
            <a:r>
              <a:rPr lang="en-US" altLang="en-US" sz="2400" dirty="0"/>
              <a:t>Cross-currency interest rate swap</a:t>
            </a:r>
          </a:p>
          <a:p>
            <a:pPr lvl="2" eaLnBrk="1" hangingPunct="1"/>
            <a:r>
              <a:rPr lang="en-US" altLang="en-US" sz="2000" dirty="0"/>
              <a:t>This is often called a </a:t>
            </a:r>
            <a:r>
              <a:rPr lang="en-US" altLang="en-US" sz="2000" dirty="0">
                <a:solidFill>
                  <a:srgbClr val="FF0000"/>
                </a:solidFill>
              </a:rPr>
              <a:t>currency swap</a:t>
            </a:r>
            <a:r>
              <a:rPr lang="en-US" altLang="en-US" sz="2000" dirty="0"/>
              <a:t>; fixed for fixed rate debt service in two (or more) currencies.</a:t>
            </a:r>
          </a:p>
        </p:txBody>
      </p:sp>
      <p:sp>
        <p:nvSpPr>
          <p:cNvPr id="6"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24288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fade">
                                      <p:cBhvr>
                                        <p:cTn id="7" dur="1000"/>
                                        <p:tgtEl>
                                          <p:spTgt spid="220163">
                                            <p:txEl>
                                              <p:pRg st="0" end="0"/>
                                            </p:txEl>
                                          </p:spTgt>
                                        </p:tgtEl>
                                      </p:cBhvr>
                                    </p:animEffect>
                                    <p:anim calcmode="lin" valueType="num">
                                      <p:cBhvr>
                                        <p:cTn id="8" dur="1000" fill="hold"/>
                                        <p:tgtEl>
                                          <p:spTgt spid="2201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01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0163">
                                            <p:txEl>
                                              <p:pRg st="1" end="1"/>
                                            </p:txEl>
                                          </p:spTgt>
                                        </p:tgtEl>
                                        <p:attrNameLst>
                                          <p:attrName>style.visibility</p:attrName>
                                        </p:attrNameLst>
                                      </p:cBhvr>
                                      <p:to>
                                        <p:strVal val="visible"/>
                                      </p:to>
                                    </p:set>
                                    <p:animEffect transition="in" filter="fade">
                                      <p:cBhvr>
                                        <p:cTn id="14" dur="1000"/>
                                        <p:tgtEl>
                                          <p:spTgt spid="220163">
                                            <p:txEl>
                                              <p:pRg st="1" end="1"/>
                                            </p:txEl>
                                          </p:spTgt>
                                        </p:tgtEl>
                                      </p:cBhvr>
                                    </p:animEffect>
                                    <p:anim calcmode="lin" valueType="num">
                                      <p:cBhvr>
                                        <p:cTn id="15" dur="1000" fill="hold"/>
                                        <p:tgtEl>
                                          <p:spTgt spid="2201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01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0163">
                                            <p:txEl>
                                              <p:pRg st="2" end="2"/>
                                            </p:txEl>
                                          </p:spTgt>
                                        </p:tgtEl>
                                        <p:attrNameLst>
                                          <p:attrName>style.visibility</p:attrName>
                                        </p:attrNameLst>
                                      </p:cBhvr>
                                      <p:to>
                                        <p:strVal val="visible"/>
                                      </p:to>
                                    </p:set>
                                    <p:animEffect transition="in" filter="fade">
                                      <p:cBhvr>
                                        <p:cTn id="21" dur="1000"/>
                                        <p:tgtEl>
                                          <p:spTgt spid="220163">
                                            <p:txEl>
                                              <p:pRg st="2" end="2"/>
                                            </p:txEl>
                                          </p:spTgt>
                                        </p:tgtEl>
                                      </p:cBhvr>
                                    </p:animEffect>
                                    <p:anim calcmode="lin" valueType="num">
                                      <p:cBhvr>
                                        <p:cTn id="22" dur="1000" fill="hold"/>
                                        <p:tgtEl>
                                          <p:spTgt spid="2201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016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0163">
                                            <p:txEl>
                                              <p:pRg st="3" end="3"/>
                                            </p:txEl>
                                          </p:spTgt>
                                        </p:tgtEl>
                                        <p:attrNameLst>
                                          <p:attrName>style.visibility</p:attrName>
                                        </p:attrNameLst>
                                      </p:cBhvr>
                                      <p:to>
                                        <p:strVal val="visible"/>
                                      </p:to>
                                    </p:set>
                                    <p:animEffect transition="in" filter="fade">
                                      <p:cBhvr>
                                        <p:cTn id="26" dur="1000"/>
                                        <p:tgtEl>
                                          <p:spTgt spid="220163">
                                            <p:txEl>
                                              <p:pRg st="3" end="3"/>
                                            </p:txEl>
                                          </p:spTgt>
                                        </p:tgtEl>
                                      </p:cBhvr>
                                    </p:animEffect>
                                    <p:anim calcmode="lin" valueType="num">
                                      <p:cBhvr>
                                        <p:cTn id="27" dur="1000" fill="hold"/>
                                        <p:tgtEl>
                                          <p:spTgt spid="22016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2016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0163">
                                            <p:txEl>
                                              <p:pRg st="4" end="4"/>
                                            </p:txEl>
                                          </p:spTgt>
                                        </p:tgtEl>
                                        <p:attrNameLst>
                                          <p:attrName>style.visibility</p:attrName>
                                        </p:attrNameLst>
                                      </p:cBhvr>
                                      <p:to>
                                        <p:strVal val="visible"/>
                                      </p:to>
                                    </p:set>
                                    <p:animEffect transition="in" filter="fade">
                                      <p:cBhvr>
                                        <p:cTn id="31" dur="1000"/>
                                        <p:tgtEl>
                                          <p:spTgt spid="220163">
                                            <p:txEl>
                                              <p:pRg st="4" end="4"/>
                                            </p:txEl>
                                          </p:spTgt>
                                        </p:tgtEl>
                                      </p:cBhvr>
                                    </p:animEffect>
                                    <p:anim calcmode="lin" valueType="num">
                                      <p:cBhvr>
                                        <p:cTn id="32" dur="1000" fill="hold"/>
                                        <p:tgtEl>
                                          <p:spTgt spid="22016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2016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0163">
                                            <p:txEl>
                                              <p:pRg st="5" end="5"/>
                                            </p:txEl>
                                          </p:spTgt>
                                        </p:tgtEl>
                                        <p:attrNameLst>
                                          <p:attrName>style.visibility</p:attrName>
                                        </p:attrNameLst>
                                      </p:cBhvr>
                                      <p:to>
                                        <p:strVal val="visible"/>
                                      </p:to>
                                    </p:set>
                                    <p:animEffect transition="in" filter="fade">
                                      <p:cBhvr>
                                        <p:cTn id="36" dur="1000"/>
                                        <p:tgtEl>
                                          <p:spTgt spid="220163">
                                            <p:txEl>
                                              <p:pRg st="5" end="5"/>
                                            </p:txEl>
                                          </p:spTgt>
                                        </p:tgtEl>
                                      </p:cBhvr>
                                    </p:animEffect>
                                    <p:anim calcmode="lin" valueType="num">
                                      <p:cBhvr>
                                        <p:cTn id="37" dur="1000" fill="hold"/>
                                        <p:tgtEl>
                                          <p:spTgt spid="22016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2016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20163">
                                            <p:txEl>
                                              <p:pRg st="6" end="6"/>
                                            </p:txEl>
                                          </p:spTgt>
                                        </p:tgtEl>
                                        <p:attrNameLst>
                                          <p:attrName>style.visibility</p:attrName>
                                        </p:attrNameLst>
                                      </p:cBhvr>
                                      <p:to>
                                        <p:strVal val="visible"/>
                                      </p:to>
                                    </p:set>
                                    <p:animEffect transition="in" filter="fade">
                                      <p:cBhvr>
                                        <p:cTn id="41" dur="1000"/>
                                        <p:tgtEl>
                                          <p:spTgt spid="220163">
                                            <p:txEl>
                                              <p:pRg st="6" end="6"/>
                                            </p:txEl>
                                          </p:spTgt>
                                        </p:tgtEl>
                                      </p:cBhvr>
                                    </p:animEffect>
                                    <p:anim calcmode="lin" valueType="num">
                                      <p:cBhvr>
                                        <p:cTn id="42" dur="1000" fill="hold"/>
                                        <p:tgtEl>
                                          <p:spTgt spid="22016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201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Swap market</a:t>
            </a:r>
          </a:p>
        </p:txBody>
      </p:sp>
      <p:sp>
        <p:nvSpPr>
          <p:cNvPr id="221187" name="Rectangle 3"/>
          <p:cNvSpPr>
            <a:spLocks noGrp="1" noChangeArrowheads="1"/>
          </p:cNvSpPr>
          <p:nvPr>
            <p:ph idx="1"/>
          </p:nvPr>
        </p:nvSpPr>
        <p:spPr/>
        <p:txBody>
          <a:bodyPr>
            <a:normAutofit fontScale="92500" lnSpcReduction="10000"/>
          </a:bodyPr>
          <a:lstStyle/>
          <a:p>
            <a:pPr eaLnBrk="1" hangingPunct="1"/>
            <a:r>
              <a:rPr lang="en-US" altLang="en-US" sz="2800"/>
              <a:t>The notional </a:t>
            </a:r>
            <a:r>
              <a:rPr lang="en-US" altLang="en-US" sz="2800" dirty="0"/>
              <a:t>principal of:</a:t>
            </a:r>
          </a:p>
          <a:p>
            <a:pPr lvl="1" eaLnBrk="1" hangingPunct="1"/>
            <a:r>
              <a:rPr lang="en-US" altLang="en-US" sz="2400" dirty="0"/>
              <a:t>Interest rate swaps is about $400 trillion USD.</a:t>
            </a:r>
          </a:p>
          <a:p>
            <a:pPr lvl="1" eaLnBrk="1" hangingPunct="1"/>
            <a:r>
              <a:rPr lang="en-US" altLang="en-US" sz="2400" dirty="0"/>
              <a:t>Currency swaps is about $30 trillion USD.</a:t>
            </a:r>
          </a:p>
          <a:p>
            <a:pPr eaLnBrk="1" hangingPunct="1"/>
            <a:r>
              <a:rPr lang="en-US" altLang="en-US" sz="2800" dirty="0"/>
              <a:t>The most popular denominating currencies for swaps are:</a:t>
            </a:r>
          </a:p>
          <a:p>
            <a:pPr lvl="1" eaLnBrk="1" hangingPunct="1"/>
            <a:r>
              <a:rPr lang="en-US" altLang="en-US" sz="2400" dirty="0"/>
              <a:t>U.S. dollar</a:t>
            </a:r>
          </a:p>
          <a:p>
            <a:pPr lvl="1" eaLnBrk="1" hangingPunct="1"/>
            <a:r>
              <a:rPr lang="en-US" altLang="en-US" sz="2400" dirty="0"/>
              <a:t>Japanese yen</a:t>
            </a:r>
          </a:p>
          <a:p>
            <a:pPr lvl="1" eaLnBrk="1" hangingPunct="1"/>
            <a:r>
              <a:rPr lang="en-US" altLang="en-US" sz="2400" dirty="0">
                <a:cs typeface="Times New Roman" pitchFamily="18" charset="0"/>
              </a:rPr>
              <a:t>Euro</a:t>
            </a:r>
            <a:endParaRPr lang="en-US" altLang="en-US" sz="2400" dirty="0"/>
          </a:p>
          <a:p>
            <a:pPr lvl="1" eaLnBrk="1" hangingPunct="1"/>
            <a:r>
              <a:rPr lang="en-US" altLang="en-US" sz="2400" dirty="0"/>
              <a:t>Swiss franc</a:t>
            </a:r>
          </a:p>
          <a:p>
            <a:pPr lvl="1" eaLnBrk="1" hangingPunct="1"/>
            <a:r>
              <a:rPr lang="en-US" altLang="en-US" sz="2400" dirty="0"/>
              <a:t>British pound sterling</a:t>
            </a:r>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217749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fade">
                                      <p:cBhvr>
                                        <p:cTn id="7" dur="1000"/>
                                        <p:tgtEl>
                                          <p:spTgt spid="221187">
                                            <p:txEl>
                                              <p:pRg st="0" end="0"/>
                                            </p:txEl>
                                          </p:spTgt>
                                        </p:tgtEl>
                                      </p:cBhvr>
                                    </p:animEffect>
                                    <p:anim calcmode="lin" valueType="num">
                                      <p:cBhvr>
                                        <p:cTn id="8" dur="10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118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1187">
                                            <p:txEl>
                                              <p:pRg st="1" end="1"/>
                                            </p:txEl>
                                          </p:spTgt>
                                        </p:tgtEl>
                                        <p:attrNameLst>
                                          <p:attrName>style.visibility</p:attrName>
                                        </p:attrNameLst>
                                      </p:cBhvr>
                                      <p:to>
                                        <p:strVal val="visible"/>
                                      </p:to>
                                    </p:set>
                                    <p:animEffect transition="in" filter="fade">
                                      <p:cBhvr>
                                        <p:cTn id="12" dur="1000"/>
                                        <p:tgtEl>
                                          <p:spTgt spid="221187">
                                            <p:txEl>
                                              <p:pRg st="1" end="1"/>
                                            </p:txEl>
                                          </p:spTgt>
                                        </p:tgtEl>
                                      </p:cBhvr>
                                    </p:animEffect>
                                    <p:anim calcmode="lin" valueType="num">
                                      <p:cBhvr>
                                        <p:cTn id="13" dur="10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118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1187">
                                            <p:txEl>
                                              <p:pRg st="2" end="2"/>
                                            </p:txEl>
                                          </p:spTgt>
                                        </p:tgtEl>
                                        <p:attrNameLst>
                                          <p:attrName>style.visibility</p:attrName>
                                        </p:attrNameLst>
                                      </p:cBhvr>
                                      <p:to>
                                        <p:strVal val="visible"/>
                                      </p:to>
                                    </p:set>
                                    <p:animEffect transition="in" filter="fade">
                                      <p:cBhvr>
                                        <p:cTn id="17" dur="1000"/>
                                        <p:tgtEl>
                                          <p:spTgt spid="221187">
                                            <p:txEl>
                                              <p:pRg st="2" end="2"/>
                                            </p:txEl>
                                          </p:spTgt>
                                        </p:tgtEl>
                                      </p:cBhvr>
                                    </p:animEffect>
                                    <p:anim calcmode="lin" valueType="num">
                                      <p:cBhvr>
                                        <p:cTn id="18" dur="10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11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1187">
                                            <p:txEl>
                                              <p:pRg st="3" end="3"/>
                                            </p:txEl>
                                          </p:spTgt>
                                        </p:tgtEl>
                                        <p:attrNameLst>
                                          <p:attrName>style.visibility</p:attrName>
                                        </p:attrNameLst>
                                      </p:cBhvr>
                                      <p:to>
                                        <p:strVal val="visible"/>
                                      </p:to>
                                    </p:set>
                                    <p:animEffect transition="in" filter="fade">
                                      <p:cBhvr>
                                        <p:cTn id="24" dur="1000"/>
                                        <p:tgtEl>
                                          <p:spTgt spid="221187">
                                            <p:txEl>
                                              <p:pRg st="3" end="3"/>
                                            </p:txEl>
                                          </p:spTgt>
                                        </p:tgtEl>
                                      </p:cBhvr>
                                    </p:animEffect>
                                    <p:anim calcmode="lin" valueType="num">
                                      <p:cBhvr>
                                        <p:cTn id="25" dur="1000" fill="hold"/>
                                        <p:tgtEl>
                                          <p:spTgt spid="22118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2118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1187">
                                            <p:txEl>
                                              <p:pRg st="4" end="4"/>
                                            </p:txEl>
                                          </p:spTgt>
                                        </p:tgtEl>
                                        <p:attrNameLst>
                                          <p:attrName>style.visibility</p:attrName>
                                        </p:attrNameLst>
                                      </p:cBhvr>
                                      <p:to>
                                        <p:strVal val="visible"/>
                                      </p:to>
                                    </p:set>
                                    <p:animEffect transition="in" filter="fade">
                                      <p:cBhvr>
                                        <p:cTn id="29" dur="1000"/>
                                        <p:tgtEl>
                                          <p:spTgt spid="221187">
                                            <p:txEl>
                                              <p:pRg st="4" end="4"/>
                                            </p:txEl>
                                          </p:spTgt>
                                        </p:tgtEl>
                                      </p:cBhvr>
                                    </p:animEffect>
                                    <p:anim calcmode="lin" valueType="num">
                                      <p:cBhvr>
                                        <p:cTn id="30" dur="1000" fill="hold"/>
                                        <p:tgtEl>
                                          <p:spTgt spid="22118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2118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1187">
                                            <p:txEl>
                                              <p:pRg st="5" end="5"/>
                                            </p:txEl>
                                          </p:spTgt>
                                        </p:tgtEl>
                                        <p:attrNameLst>
                                          <p:attrName>style.visibility</p:attrName>
                                        </p:attrNameLst>
                                      </p:cBhvr>
                                      <p:to>
                                        <p:strVal val="visible"/>
                                      </p:to>
                                    </p:set>
                                    <p:animEffect transition="in" filter="fade">
                                      <p:cBhvr>
                                        <p:cTn id="34" dur="1000"/>
                                        <p:tgtEl>
                                          <p:spTgt spid="221187">
                                            <p:txEl>
                                              <p:pRg st="5" end="5"/>
                                            </p:txEl>
                                          </p:spTgt>
                                        </p:tgtEl>
                                      </p:cBhvr>
                                    </p:animEffect>
                                    <p:anim calcmode="lin" valueType="num">
                                      <p:cBhvr>
                                        <p:cTn id="35" dur="1000" fill="hold"/>
                                        <p:tgtEl>
                                          <p:spTgt spid="22118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2118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1187">
                                            <p:txEl>
                                              <p:pRg st="6" end="6"/>
                                            </p:txEl>
                                          </p:spTgt>
                                        </p:tgtEl>
                                        <p:attrNameLst>
                                          <p:attrName>style.visibility</p:attrName>
                                        </p:attrNameLst>
                                      </p:cBhvr>
                                      <p:to>
                                        <p:strVal val="visible"/>
                                      </p:to>
                                    </p:set>
                                    <p:animEffect transition="in" filter="fade">
                                      <p:cBhvr>
                                        <p:cTn id="39" dur="1000"/>
                                        <p:tgtEl>
                                          <p:spTgt spid="221187">
                                            <p:txEl>
                                              <p:pRg st="6" end="6"/>
                                            </p:txEl>
                                          </p:spTgt>
                                        </p:tgtEl>
                                      </p:cBhvr>
                                    </p:animEffect>
                                    <p:anim calcmode="lin" valueType="num">
                                      <p:cBhvr>
                                        <p:cTn id="40" dur="1000" fill="hold"/>
                                        <p:tgtEl>
                                          <p:spTgt spid="22118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21187">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1187">
                                            <p:txEl>
                                              <p:pRg st="7" end="7"/>
                                            </p:txEl>
                                          </p:spTgt>
                                        </p:tgtEl>
                                        <p:attrNameLst>
                                          <p:attrName>style.visibility</p:attrName>
                                        </p:attrNameLst>
                                      </p:cBhvr>
                                      <p:to>
                                        <p:strVal val="visible"/>
                                      </p:to>
                                    </p:set>
                                    <p:animEffect transition="in" filter="fade">
                                      <p:cBhvr>
                                        <p:cTn id="44" dur="1000"/>
                                        <p:tgtEl>
                                          <p:spTgt spid="221187">
                                            <p:txEl>
                                              <p:pRg st="7" end="7"/>
                                            </p:txEl>
                                          </p:spTgt>
                                        </p:tgtEl>
                                      </p:cBhvr>
                                    </p:animEffect>
                                    <p:anim calcmode="lin" valueType="num">
                                      <p:cBhvr>
                                        <p:cTn id="45" dur="1000" fill="hold"/>
                                        <p:tgtEl>
                                          <p:spTgt spid="221187">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21187">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1187">
                                            <p:txEl>
                                              <p:pRg st="8" end="8"/>
                                            </p:txEl>
                                          </p:spTgt>
                                        </p:tgtEl>
                                        <p:attrNameLst>
                                          <p:attrName>style.visibility</p:attrName>
                                        </p:attrNameLst>
                                      </p:cBhvr>
                                      <p:to>
                                        <p:strVal val="visible"/>
                                      </p:to>
                                    </p:set>
                                    <p:animEffect transition="in" filter="fade">
                                      <p:cBhvr>
                                        <p:cTn id="49" dur="1000"/>
                                        <p:tgtEl>
                                          <p:spTgt spid="221187">
                                            <p:txEl>
                                              <p:pRg st="8" end="8"/>
                                            </p:txEl>
                                          </p:spTgt>
                                        </p:tgtEl>
                                      </p:cBhvr>
                                    </p:animEffect>
                                    <p:anim calcmode="lin" valueType="num">
                                      <p:cBhvr>
                                        <p:cTn id="50" dur="1000" fill="hold"/>
                                        <p:tgtEl>
                                          <p:spTgt spid="22118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2118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Swap bank</a:t>
            </a:r>
          </a:p>
        </p:txBody>
      </p:sp>
      <p:sp>
        <p:nvSpPr>
          <p:cNvPr id="268291" name="Rectangle 3"/>
          <p:cNvSpPr>
            <a:spLocks noGrp="1" noChangeArrowheads="1"/>
          </p:cNvSpPr>
          <p:nvPr>
            <p:ph idx="1"/>
          </p:nvPr>
        </p:nvSpPr>
        <p:spPr>
          <a:xfrm>
            <a:off x="779463" y="1828799"/>
            <a:ext cx="7583487" cy="4648199"/>
          </a:xfrm>
        </p:spPr>
        <p:txBody>
          <a:bodyPr>
            <a:normAutofit lnSpcReduction="10000"/>
          </a:bodyPr>
          <a:lstStyle/>
          <a:p>
            <a:pPr eaLnBrk="1" hangingPunct="1">
              <a:lnSpc>
                <a:spcPct val="90000"/>
              </a:lnSpc>
            </a:pPr>
            <a:r>
              <a:rPr lang="en-US" altLang="en-US" sz="2400" dirty="0"/>
              <a:t>Swap bank is a generic term to describe a financial institution (international commercial bank, investment bank, or independent operator) that facilitates swaps between counterparties.</a:t>
            </a:r>
          </a:p>
          <a:p>
            <a:pPr eaLnBrk="1" hangingPunct="1">
              <a:lnSpc>
                <a:spcPct val="90000"/>
              </a:lnSpc>
            </a:pPr>
            <a:r>
              <a:rPr lang="en-US" altLang="en-US" sz="2400" dirty="0"/>
              <a:t>The swap bank can serve as either a broker or a dealer (most likely a dealer nowadays).</a:t>
            </a:r>
          </a:p>
          <a:p>
            <a:pPr lvl="1" eaLnBrk="1" hangingPunct="1">
              <a:lnSpc>
                <a:spcPct val="90000"/>
              </a:lnSpc>
            </a:pPr>
            <a:r>
              <a:rPr lang="en-US" altLang="en-US" sz="2400" dirty="0"/>
              <a:t>As a broker, the swap bank matches counterparties but does not assume any of the risks of the swap.</a:t>
            </a:r>
          </a:p>
          <a:p>
            <a:pPr lvl="1" eaLnBrk="1" hangingPunct="1">
              <a:lnSpc>
                <a:spcPct val="90000"/>
              </a:lnSpc>
            </a:pPr>
            <a:r>
              <a:rPr lang="en-US" altLang="en-US" sz="2400" dirty="0"/>
              <a:t>As a dealer (market maker), the swap bank stands ready to accept either side of a currency swap and then later lay off the risk, or match it with a counterparty.  </a:t>
            </a:r>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149788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fade">
                                      <p:cBhvr>
                                        <p:cTn id="7" dur="1000"/>
                                        <p:tgtEl>
                                          <p:spTgt spid="268291">
                                            <p:txEl>
                                              <p:pRg st="0" end="0"/>
                                            </p:txEl>
                                          </p:spTgt>
                                        </p:tgtEl>
                                      </p:cBhvr>
                                    </p:animEffect>
                                    <p:anim calcmode="lin" valueType="num">
                                      <p:cBhvr>
                                        <p:cTn id="8" dur="10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8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8291">
                                            <p:txEl>
                                              <p:pRg st="1" end="1"/>
                                            </p:txEl>
                                          </p:spTgt>
                                        </p:tgtEl>
                                        <p:attrNameLst>
                                          <p:attrName>style.visibility</p:attrName>
                                        </p:attrNameLst>
                                      </p:cBhvr>
                                      <p:to>
                                        <p:strVal val="visible"/>
                                      </p:to>
                                    </p:set>
                                    <p:animEffect transition="in" filter="fade">
                                      <p:cBhvr>
                                        <p:cTn id="14" dur="1000"/>
                                        <p:tgtEl>
                                          <p:spTgt spid="268291">
                                            <p:txEl>
                                              <p:pRg st="1" end="1"/>
                                            </p:txEl>
                                          </p:spTgt>
                                        </p:tgtEl>
                                      </p:cBhvr>
                                    </p:animEffect>
                                    <p:anim calcmode="lin" valueType="num">
                                      <p:cBhvr>
                                        <p:cTn id="15" dur="1000" fill="hold"/>
                                        <p:tgtEl>
                                          <p:spTgt spid="268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829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68291">
                                            <p:txEl>
                                              <p:pRg st="2" end="2"/>
                                            </p:txEl>
                                          </p:spTgt>
                                        </p:tgtEl>
                                        <p:attrNameLst>
                                          <p:attrName>style.visibility</p:attrName>
                                        </p:attrNameLst>
                                      </p:cBhvr>
                                      <p:to>
                                        <p:strVal val="visible"/>
                                      </p:to>
                                    </p:set>
                                    <p:animEffect transition="in" filter="fade">
                                      <p:cBhvr>
                                        <p:cTn id="19" dur="1000"/>
                                        <p:tgtEl>
                                          <p:spTgt spid="268291">
                                            <p:txEl>
                                              <p:pRg st="2" end="2"/>
                                            </p:txEl>
                                          </p:spTgt>
                                        </p:tgtEl>
                                      </p:cBhvr>
                                    </p:animEffect>
                                    <p:anim calcmode="lin" valueType="num">
                                      <p:cBhvr>
                                        <p:cTn id="20" dur="1000" fill="hold"/>
                                        <p:tgtEl>
                                          <p:spTgt spid="2682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6829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8291">
                                            <p:txEl>
                                              <p:pRg st="3" end="3"/>
                                            </p:txEl>
                                          </p:spTgt>
                                        </p:tgtEl>
                                        <p:attrNameLst>
                                          <p:attrName>style.visibility</p:attrName>
                                        </p:attrNameLst>
                                      </p:cBhvr>
                                      <p:to>
                                        <p:strVal val="visible"/>
                                      </p:to>
                                    </p:set>
                                    <p:animEffect transition="in" filter="fade">
                                      <p:cBhvr>
                                        <p:cTn id="24" dur="1000"/>
                                        <p:tgtEl>
                                          <p:spTgt spid="268291">
                                            <p:txEl>
                                              <p:pRg st="3" end="3"/>
                                            </p:txEl>
                                          </p:spTgt>
                                        </p:tgtEl>
                                      </p:cBhvr>
                                    </p:animEffect>
                                    <p:anim calcmode="lin" valueType="num">
                                      <p:cBhvr>
                                        <p:cTn id="25" dur="1000" fill="hold"/>
                                        <p:tgtEl>
                                          <p:spTgt spid="26829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68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t>Swap products</a:t>
            </a:r>
          </a:p>
        </p:txBody>
      </p:sp>
      <p:sp>
        <p:nvSpPr>
          <p:cNvPr id="294915" name="Rectangle 3"/>
          <p:cNvSpPr>
            <a:spLocks noGrp="1" noChangeArrowheads="1"/>
          </p:cNvSpPr>
          <p:nvPr>
            <p:ph idx="1"/>
          </p:nvPr>
        </p:nvSpPr>
        <p:spPr/>
        <p:txBody>
          <a:bodyPr>
            <a:normAutofit/>
          </a:bodyPr>
          <a:lstStyle/>
          <a:p>
            <a:pPr eaLnBrk="1" hangingPunct="1"/>
            <a:r>
              <a:rPr lang="en-US" altLang="en-US" sz="2400" dirty="0"/>
              <a:t>Swap banks can tailor the terms of interest rate and currency swaps to customers’ needs.</a:t>
            </a:r>
          </a:p>
          <a:p>
            <a:pPr eaLnBrk="1" hangingPunct="1"/>
            <a:r>
              <a:rPr lang="en-US" altLang="en-US" sz="2400" dirty="0"/>
              <a:t>They also make a market in “plain vanilla” (i.e., rather generic, standardized) swaps and provide quotes for these swaps. Since the swap banks are dealers for these swaps, there is a bid-ask spread.</a:t>
            </a:r>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450815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fade">
                                      <p:cBhvr>
                                        <p:cTn id="7" dur="1000"/>
                                        <p:tgtEl>
                                          <p:spTgt spid="294915">
                                            <p:txEl>
                                              <p:pRg st="0" end="0"/>
                                            </p:txEl>
                                          </p:spTgt>
                                        </p:tgtEl>
                                      </p:cBhvr>
                                    </p:animEffect>
                                    <p:anim calcmode="lin" valueType="num">
                                      <p:cBhvr>
                                        <p:cTn id="8" dur="1000" fill="hold"/>
                                        <p:tgtEl>
                                          <p:spTgt spid="294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4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4915">
                                            <p:txEl>
                                              <p:pRg st="1" end="1"/>
                                            </p:txEl>
                                          </p:spTgt>
                                        </p:tgtEl>
                                        <p:attrNameLst>
                                          <p:attrName>style.visibility</p:attrName>
                                        </p:attrNameLst>
                                      </p:cBhvr>
                                      <p:to>
                                        <p:strVal val="visible"/>
                                      </p:to>
                                    </p:set>
                                    <p:animEffect transition="in" filter="fade">
                                      <p:cBhvr>
                                        <p:cTn id="14" dur="1000"/>
                                        <p:tgtEl>
                                          <p:spTgt spid="294915">
                                            <p:txEl>
                                              <p:pRg st="1" end="1"/>
                                            </p:txEl>
                                          </p:spTgt>
                                        </p:tgtEl>
                                      </p:cBhvr>
                                    </p:animEffect>
                                    <p:anim calcmode="lin" valueType="num">
                                      <p:cBhvr>
                                        <p:cTn id="15" dur="1000" fill="hold"/>
                                        <p:tgtEl>
                                          <p:spTgt spid="294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4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990310" cy="1044388"/>
          </a:xfrm>
        </p:spPr>
        <p:txBody>
          <a:bodyPr/>
          <a:lstStyle/>
          <a:p>
            <a:r>
              <a:rPr lang="en-US" sz="3600" dirty="0"/>
              <a:t>Generic fixed-for-floating swap</a:t>
            </a:r>
          </a:p>
        </p:txBody>
      </p:sp>
      <p:sp>
        <p:nvSpPr>
          <p:cNvPr id="3" name="Content Placeholder 2"/>
          <p:cNvSpPr>
            <a:spLocks noGrp="1"/>
          </p:cNvSpPr>
          <p:nvPr>
            <p:ph idx="1"/>
          </p:nvPr>
        </p:nvSpPr>
        <p:spPr>
          <a:xfrm>
            <a:off x="779463" y="1828800"/>
            <a:ext cx="7583487" cy="4800658"/>
          </a:xfrm>
        </p:spPr>
        <p:txBody>
          <a:bodyPr>
            <a:normAutofit fontScale="92500" lnSpcReduction="20000"/>
          </a:bodyPr>
          <a:lstStyle/>
          <a:p>
            <a:r>
              <a:rPr lang="en-US" dirty="0"/>
              <a:t>Consider a 5-year swap with semiannual payment 8.50-8.60 % against 6-month dollar LIBOR flat (The average interest rate at which a selection of banks in London are prepared to lend to one another in American dollars with a maturity of 6 months. Flat means no credit premium; i.e., the best rates for counterparty with the highest credit rating).</a:t>
            </a:r>
          </a:p>
          <a:p>
            <a:r>
              <a:rPr lang="en-US" dirty="0"/>
              <a:t>Note: The Secured Overnight Financing Rate (SOFR), a broad measure of the cost of borrowing cash overnight collateralized by Treasury securities, is replacing LIBOR. </a:t>
            </a:r>
          </a:p>
          <a:p>
            <a:r>
              <a:rPr lang="en-US" dirty="0"/>
              <a:t>The swap bank will pay semiannual fixed-rate dollar payments of APR 8.5% against receiving 6-month dollar LIBOR (of course, LIBOR is floating).</a:t>
            </a:r>
          </a:p>
          <a:p>
            <a:r>
              <a:rPr lang="en-US" dirty="0"/>
              <a:t>The swap bank will receive semiannual fixed-rate dollar payments of APR 8.6% against paying 6-month dollar LIBOR.</a:t>
            </a:r>
          </a:p>
          <a:p>
            <a:r>
              <a:rPr lang="en-US" dirty="0"/>
              <a:t>The spread of 0.1% is the revenue for the swap bank.</a:t>
            </a:r>
          </a:p>
        </p:txBody>
      </p:sp>
    </p:spTree>
    <p:extLst>
      <p:ext uri="{BB962C8B-B14F-4D97-AF65-F5344CB8AC3E}">
        <p14:creationId xmlns:p14="http://schemas.microsoft.com/office/powerpoint/2010/main" val="913419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 for interest rate swap, I</a:t>
            </a:r>
          </a:p>
        </p:txBody>
      </p:sp>
      <p:sp>
        <p:nvSpPr>
          <p:cNvPr id="3" name="Content Placeholder 2"/>
          <p:cNvSpPr>
            <a:spLocks noGrp="1"/>
          </p:cNvSpPr>
          <p:nvPr>
            <p:ph idx="1"/>
          </p:nvPr>
        </p:nvSpPr>
        <p:spPr/>
        <p:txBody>
          <a:bodyPr/>
          <a:lstStyle/>
          <a:p>
            <a:r>
              <a:rPr lang="en-US" dirty="0"/>
              <a:t>Consider a AAA-rated regional bank A that needs $10 million to finance a floating-rate loan to its client.</a:t>
            </a:r>
          </a:p>
          <a:p>
            <a:r>
              <a:rPr lang="en-US" dirty="0"/>
              <a:t>Interest rate risk management: for this financing, it is ideal for bank A to issue 5-year floating-rate notes </a:t>
            </a:r>
            <a:r>
              <a:rPr lang="en-US"/>
              <a:t>(FRNs) indexed </a:t>
            </a:r>
            <a:r>
              <a:rPr lang="en-US" dirty="0"/>
              <a:t>to LIBOR (floating-rate assets matched with floating-rate liability).</a:t>
            </a:r>
          </a:p>
          <a:p>
            <a:r>
              <a:rPr lang="en-US" dirty="0"/>
              <a:t>Alternatively (presumably less ideal without a swap), bank A can issue 5-year fixed-rate bonds at 10%.</a:t>
            </a:r>
          </a:p>
          <a:p>
            <a:r>
              <a:rPr lang="en-US" dirty="0"/>
              <a:t>The swap bank instructs bank A to do the alternative financing: issue fixed-rate bonds at 10%.</a:t>
            </a:r>
          </a:p>
        </p:txBody>
      </p:sp>
    </p:spTree>
    <p:extLst>
      <p:ext uri="{BB962C8B-B14F-4D97-AF65-F5344CB8AC3E}">
        <p14:creationId xmlns:p14="http://schemas.microsoft.com/office/powerpoint/2010/main" val="3664686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 II</a:t>
            </a:r>
          </a:p>
        </p:txBody>
      </p:sp>
      <p:sp>
        <p:nvSpPr>
          <p:cNvPr id="3" name="Content Placeholder 2"/>
          <p:cNvSpPr>
            <a:spLocks noGrp="1"/>
          </p:cNvSpPr>
          <p:nvPr>
            <p:ph idx="1"/>
          </p:nvPr>
        </p:nvSpPr>
        <p:spPr/>
        <p:txBody>
          <a:bodyPr/>
          <a:lstStyle/>
          <a:p>
            <a:r>
              <a:rPr lang="en-US" dirty="0"/>
              <a:t>Company B is a BBB-rated manufacturing firm that needs $10 million to finance a new investment project with a life of 5 years.</a:t>
            </a:r>
          </a:p>
          <a:p>
            <a:r>
              <a:rPr lang="en-US" dirty="0"/>
              <a:t>Maturity matching: ideally, company B prefers the issuance of 5-year fixed-rate bonds at 11.25%.</a:t>
            </a:r>
          </a:p>
          <a:p>
            <a:r>
              <a:rPr lang="en-US" dirty="0"/>
              <a:t>Alternatively, company B can issue 5-year floating-rate notes at LIBOR + 0.5% (credit premium because of BBB).</a:t>
            </a:r>
          </a:p>
          <a:p>
            <a:r>
              <a:rPr lang="en-US" dirty="0"/>
              <a:t>The swap bank instructs company B to do the alternative financing: issue floating-rate notes at LIBOR + 0.5%.</a:t>
            </a:r>
          </a:p>
        </p:txBody>
      </p:sp>
    </p:spTree>
    <p:extLst>
      <p:ext uri="{BB962C8B-B14F-4D97-AF65-F5344CB8AC3E}">
        <p14:creationId xmlns:p14="http://schemas.microsoft.com/office/powerpoint/2010/main" val="133251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100" dirty="0"/>
              <a:t>A case, III</a:t>
            </a:r>
          </a:p>
        </p:txBody>
      </p:sp>
      <p:sp>
        <p:nvSpPr>
          <p:cNvPr id="16387" name="Text Box 3"/>
          <p:cNvSpPr txBox="1">
            <a:spLocks noChangeArrowheads="1"/>
          </p:cNvSpPr>
          <p:nvPr/>
        </p:nvSpPr>
        <p:spPr bwMode="auto">
          <a:xfrm>
            <a:off x="6604000" y="2236788"/>
            <a:ext cx="1100138" cy="1101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solidFill>
                  <a:srgbClr val="FFFFFF"/>
                </a:solidFill>
                <a:latin typeface="Times New Roman" pitchFamily="18" charset="0"/>
              </a:rPr>
              <a:t>Firm B</a:t>
            </a:r>
          </a:p>
        </p:txBody>
      </p:sp>
      <p:sp>
        <p:nvSpPr>
          <p:cNvPr id="16388" name="Text Box 4"/>
          <p:cNvSpPr txBox="1">
            <a:spLocks noChangeArrowheads="1"/>
          </p:cNvSpPr>
          <p:nvPr/>
        </p:nvSpPr>
        <p:spPr bwMode="auto">
          <a:xfrm>
            <a:off x="1088662" y="2236788"/>
            <a:ext cx="1239864" cy="10891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solidFill>
                  <a:schemeClr val="bg1"/>
                </a:solidFill>
                <a:latin typeface="Times New Roman" pitchFamily="18" charset="0"/>
              </a:rPr>
              <a:t>Bank A</a:t>
            </a:r>
          </a:p>
        </p:txBody>
      </p:sp>
      <p:grpSp>
        <p:nvGrpSpPr>
          <p:cNvPr id="2" name="Group 24"/>
          <p:cNvGrpSpPr>
            <a:grpSpLocks/>
          </p:cNvGrpSpPr>
          <p:nvPr/>
        </p:nvGrpSpPr>
        <p:grpSpPr bwMode="auto">
          <a:xfrm>
            <a:off x="2431172" y="2198688"/>
            <a:ext cx="4172829" cy="703262"/>
            <a:chOff x="1378" y="1200"/>
            <a:chExt cx="2366" cy="384"/>
          </a:xfrm>
        </p:grpSpPr>
        <p:sp>
          <p:nvSpPr>
            <p:cNvPr id="16398" name="Text Box 6"/>
            <p:cNvSpPr txBox="1">
              <a:spLocks noChangeArrowheads="1"/>
            </p:cNvSpPr>
            <p:nvPr/>
          </p:nvSpPr>
          <p:spPr bwMode="auto">
            <a:xfrm>
              <a:off x="3024" y="1248"/>
              <a:ext cx="720"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solidFill>
                    <a:srgbClr val="FFFFFF"/>
                  </a:solidFill>
                  <a:latin typeface="Times New Roman" pitchFamily="18" charset="0"/>
                  <a:cs typeface="Arial" charset="0"/>
                </a:rPr>
                <a:t>10.50%</a:t>
              </a:r>
              <a:endParaRPr lang="en-US" altLang="en-US" sz="2400" dirty="0">
                <a:solidFill>
                  <a:srgbClr val="FFFFFF"/>
                </a:solidFill>
                <a:latin typeface="Times New Roman" pitchFamily="18" charset="0"/>
              </a:endParaRPr>
            </a:p>
          </p:txBody>
        </p:sp>
        <p:sp>
          <p:nvSpPr>
            <p:cNvPr id="16399" name="Text Box 7"/>
            <p:cNvSpPr txBox="1">
              <a:spLocks noChangeArrowheads="1"/>
            </p:cNvSpPr>
            <p:nvPr/>
          </p:nvSpPr>
          <p:spPr bwMode="auto">
            <a:xfrm>
              <a:off x="1378" y="1248"/>
              <a:ext cx="78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solidFill>
                    <a:srgbClr val="FFFFFF"/>
                  </a:solidFill>
                  <a:latin typeface="Times New Roman" pitchFamily="18" charset="0"/>
                  <a:cs typeface="Arial" charset="0"/>
                </a:rPr>
                <a:t>10.375%</a:t>
              </a:r>
              <a:endParaRPr lang="en-US" altLang="en-US" sz="2400" dirty="0">
                <a:solidFill>
                  <a:srgbClr val="FFFFFF"/>
                </a:solidFill>
                <a:latin typeface="Times New Roman" pitchFamily="18" charset="0"/>
              </a:endParaRPr>
            </a:p>
          </p:txBody>
        </p:sp>
        <p:sp>
          <p:nvSpPr>
            <p:cNvPr id="16400" name="AutoShape 8"/>
            <p:cNvSpPr>
              <a:spLocks noChangeArrowheads="1"/>
            </p:cNvSpPr>
            <p:nvPr/>
          </p:nvSpPr>
          <p:spPr bwMode="auto">
            <a:xfrm flipH="1">
              <a:off x="1378" y="1200"/>
              <a:ext cx="720" cy="384"/>
            </a:xfrm>
            <a:prstGeom prst="rightArrow">
              <a:avLst>
                <a:gd name="adj1" fmla="val 50000"/>
                <a:gd name="adj2" fmla="val 46875"/>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401" name="AutoShape 9"/>
            <p:cNvSpPr>
              <a:spLocks noChangeArrowheads="1"/>
            </p:cNvSpPr>
            <p:nvPr/>
          </p:nvSpPr>
          <p:spPr bwMode="auto">
            <a:xfrm flipH="1">
              <a:off x="2976" y="1200"/>
              <a:ext cx="624" cy="384"/>
            </a:xfrm>
            <a:prstGeom prst="rightArrow">
              <a:avLst>
                <a:gd name="adj1" fmla="val 50000"/>
                <a:gd name="adj2" fmla="val 40625"/>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16390" name="Text Box 13"/>
          <p:cNvSpPr txBox="1">
            <a:spLocks noChangeArrowheads="1"/>
          </p:cNvSpPr>
          <p:nvPr/>
        </p:nvSpPr>
        <p:spPr bwMode="auto">
          <a:xfrm>
            <a:off x="3810000" y="2236788"/>
            <a:ext cx="1439863" cy="1101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solidFill>
                  <a:srgbClr val="FFFFFF"/>
                </a:solidFill>
                <a:latin typeface="Times New Roman" pitchFamily="18" charset="0"/>
              </a:rPr>
              <a:t>Swap Bank</a:t>
            </a:r>
          </a:p>
        </p:txBody>
      </p:sp>
      <p:grpSp>
        <p:nvGrpSpPr>
          <p:cNvPr id="3" name="Group 2"/>
          <p:cNvGrpSpPr>
            <a:grpSpLocks/>
          </p:cNvGrpSpPr>
          <p:nvPr/>
        </p:nvGrpSpPr>
        <p:grpSpPr bwMode="auto">
          <a:xfrm>
            <a:off x="2540000" y="2813050"/>
            <a:ext cx="4064000" cy="703263"/>
            <a:chOff x="2540000" y="2813050"/>
            <a:chExt cx="4064000" cy="703263"/>
          </a:xfrm>
        </p:grpSpPr>
        <p:sp>
          <p:nvSpPr>
            <p:cNvPr id="16394" name="AutoShape 5"/>
            <p:cNvSpPr>
              <a:spLocks noChangeArrowheads="1"/>
            </p:cNvSpPr>
            <p:nvPr/>
          </p:nvSpPr>
          <p:spPr bwMode="auto">
            <a:xfrm>
              <a:off x="2540000" y="2813050"/>
              <a:ext cx="1270000" cy="703263"/>
            </a:xfrm>
            <a:prstGeom prst="rightArrow">
              <a:avLst>
                <a:gd name="adj1" fmla="val 50000"/>
                <a:gd name="adj2" fmla="val 46886"/>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 name="Text Box 10"/>
            <p:cNvSpPr txBox="1">
              <a:spLocks noChangeArrowheads="1"/>
            </p:cNvSpPr>
            <p:nvPr/>
          </p:nvSpPr>
          <p:spPr bwMode="auto">
            <a:xfrm>
              <a:off x="2540000" y="2901950"/>
              <a:ext cx="127000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dirty="0">
                  <a:solidFill>
                    <a:srgbClr val="FFFFFF"/>
                  </a:solidFill>
                  <a:latin typeface="Times New Roman" pitchFamily="18" charset="0"/>
                </a:rPr>
                <a:t>LIBOR</a:t>
              </a:r>
            </a:p>
          </p:txBody>
        </p:sp>
        <p:sp>
          <p:nvSpPr>
            <p:cNvPr id="16396" name="AutoShape 14"/>
            <p:cNvSpPr>
              <a:spLocks noChangeArrowheads="1"/>
            </p:cNvSpPr>
            <p:nvPr/>
          </p:nvSpPr>
          <p:spPr bwMode="auto">
            <a:xfrm>
              <a:off x="5334000" y="2813050"/>
              <a:ext cx="1270000" cy="703263"/>
            </a:xfrm>
            <a:prstGeom prst="rightArrow">
              <a:avLst>
                <a:gd name="adj1" fmla="val 50000"/>
                <a:gd name="adj2" fmla="val 46886"/>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97" name="Text Box 15"/>
            <p:cNvSpPr txBox="1">
              <a:spLocks noChangeArrowheads="1"/>
            </p:cNvSpPr>
            <p:nvPr/>
          </p:nvSpPr>
          <p:spPr bwMode="auto">
            <a:xfrm>
              <a:off x="5334000" y="2901950"/>
              <a:ext cx="127000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dirty="0">
                  <a:solidFill>
                    <a:srgbClr val="FFFFFF"/>
                  </a:solidFill>
                  <a:latin typeface="Times New Roman" pitchFamily="18" charset="0"/>
                </a:rPr>
                <a:t>LIBOR</a:t>
              </a:r>
            </a:p>
          </p:txBody>
        </p:sp>
      </p:grpSp>
      <p:sp>
        <p:nvSpPr>
          <p:cNvPr id="16395" name="Text Box 22"/>
          <p:cNvSpPr txBox="1">
            <a:spLocks noChangeArrowheads="1"/>
          </p:cNvSpPr>
          <p:nvPr/>
        </p:nvSpPr>
        <p:spPr bwMode="auto">
          <a:xfrm>
            <a:off x="779462" y="3657600"/>
            <a:ext cx="8212137" cy="280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700" dirty="0">
                <a:solidFill>
                  <a:srgbClr val="FFFFFF"/>
                </a:solidFill>
                <a:latin typeface="Wingdings"/>
                <a:ea typeface="Wingdings"/>
                <a:cs typeface="Wingdings"/>
                <a:sym typeface="Wingdings"/>
              </a:rPr>
              <a:t></a:t>
            </a:r>
            <a:r>
              <a:rPr lang="en-US" altLang="en-US" sz="2700" dirty="0">
                <a:solidFill>
                  <a:srgbClr val="FFFFFF"/>
                </a:solidFill>
                <a:latin typeface="Times New Roman" pitchFamily="18" charset="0"/>
                <a:sym typeface="Wingdings"/>
              </a:rPr>
              <a:t> </a:t>
            </a:r>
            <a:r>
              <a:rPr lang="en-US" altLang="en-US" sz="2700" dirty="0">
                <a:solidFill>
                  <a:srgbClr val="FFFFFF"/>
                </a:solidFill>
                <a:latin typeface="Times New Roman" pitchFamily="18" charset="0"/>
              </a:rPr>
              <a:t>The swap bank performs a swap with bank A and company B being counterparties, set the prices at 10.375%-10.50%, and makes 0.125% on the deal.</a:t>
            </a:r>
          </a:p>
          <a:p>
            <a:pPr eaLnBrk="1" hangingPunct="1">
              <a:spcBef>
                <a:spcPct val="50000"/>
              </a:spcBef>
            </a:pPr>
            <a:r>
              <a:rPr lang="en-US" altLang="en-US" sz="2700" dirty="0">
                <a:solidFill>
                  <a:srgbClr val="FFFFFF"/>
                </a:solidFill>
                <a:latin typeface="Wingdings"/>
                <a:ea typeface="Wingdings"/>
                <a:cs typeface="Wingdings"/>
                <a:sym typeface="Wingdings"/>
              </a:rPr>
              <a:t></a:t>
            </a:r>
            <a:r>
              <a:rPr lang="en-US" altLang="en-US" sz="2700" dirty="0">
                <a:solidFill>
                  <a:srgbClr val="FFFFFF"/>
                </a:solidFill>
                <a:latin typeface="Times New Roman" pitchFamily="18" charset="0"/>
                <a:sym typeface="Wingdings"/>
              </a:rPr>
              <a:t> </a:t>
            </a:r>
            <a:r>
              <a:rPr lang="en-US" altLang="en-US" sz="2700" dirty="0">
                <a:solidFill>
                  <a:srgbClr val="FFFFFF"/>
                </a:solidFill>
                <a:latin typeface="Times New Roman" pitchFamily="18" charset="0"/>
              </a:rPr>
              <a:t>Note that the spread, 10.375% and 10.50%, are sandwiched by the fixed rates, 10.00% and 11.25%, bank A and company B are able to achieve.  </a:t>
            </a:r>
          </a:p>
        </p:txBody>
      </p:sp>
      <p:sp>
        <p:nvSpPr>
          <p:cNvPr id="19"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841126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fade">
                                      <p:cBhvr>
                                        <p:cTn id="7" dur="1000"/>
                                        <p:tgtEl>
                                          <p:spTgt spid="16395"/>
                                        </p:tgtEl>
                                      </p:cBhvr>
                                    </p:animEffect>
                                    <p:anim calcmode="lin" valueType="num">
                                      <p:cBhvr>
                                        <p:cTn id="8" dur="1000" fill="hold"/>
                                        <p:tgtEl>
                                          <p:spTgt spid="16395"/>
                                        </p:tgtEl>
                                        <p:attrNameLst>
                                          <p:attrName>ppt_x</p:attrName>
                                        </p:attrNameLst>
                                      </p:cBhvr>
                                      <p:tavLst>
                                        <p:tav tm="0">
                                          <p:val>
                                            <p:strVal val="#ppt_x"/>
                                          </p:val>
                                        </p:tav>
                                        <p:tav tm="100000">
                                          <p:val>
                                            <p:strVal val="#ppt_x"/>
                                          </p:val>
                                        </p:tav>
                                      </p:tavLst>
                                    </p:anim>
                                    <p:anim calcmode="lin" valueType="num">
                                      <p:cBhvr>
                                        <p:cTn id="9" dur="1000" fill="hold"/>
                                        <p:tgtEl>
                                          <p:spTgt spid="1639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 IV</a:t>
            </a:r>
          </a:p>
        </p:txBody>
      </p:sp>
      <p:sp>
        <p:nvSpPr>
          <p:cNvPr id="3" name="Content Placeholder 2"/>
          <p:cNvSpPr>
            <a:spLocks noGrp="1"/>
          </p:cNvSpPr>
          <p:nvPr>
            <p:ph idx="1"/>
          </p:nvPr>
        </p:nvSpPr>
        <p:spPr/>
        <p:txBody>
          <a:bodyPr/>
          <a:lstStyle/>
          <a:p>
            <a:r>
              <a:rPr lang="en-US" dirty="0"/>
              <a:t>All-in cost (net cash outflows) for bank A: LIBOR – 10.375% + 10% (the alternative fixed-rate bond APR) = LIBOR – 0.375%.</a:t>
            </a:r>
          </a:p>
          <a:p>
            <a:r>
              <a:rPr lang="en-US" dirty="0"/>
              <a:t>This is cheaper (by 0.375%) than the ideal LIBOR financing.</a:t>
            </a:r>
          </a:p>
          <a:p>
            <a:r>
              <a:rPr lang="en-US" dirty="0"/>
              <a:t>All-in cost for company B: 10.50% - LIBOR + [LIBOR + 0.5% ] = 11%, where [LIBOR + 0.5%] is the alternative financing cost.</a:t>
            </a:r>
          </a:p>
          <a:p>
            <a:r>
              <a:rPr lang="en-US" dirty="0"/>
              <a:t>11% is cheaper (by 0.25%) than the ideal fixed-rate bond APR of 11.25%.</a:t>
            </a:r>
          </a:p>
        </p:txBody>
      </p:sp>
    </p:spTree>
    <p:extLst>
      <p:ext uri="{BB962C8B-B14F-4D97-AF65-F5344CB8AC3E}">
        <p14:creationId xmlns:p14="http://schemas.microsoft.com/office/powerpoint/2010/main" val="1063219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short</a:t>
            </a:r>
          </a:p>
        </p:txBody>
      </p:sp>
      <p:sp>
        <p:nvSpPr>
          <p:cNvPr id="3" name="Content Placeholder 2"/>
          <p:cNvSpPr>
            <a:spLocks noGrp="1"/>
          </p:cNvSpPr>
          <p:nvPr>
            <p:ph idx="1"/>
          </p:nvPr>
        </p:nvSpPr>
        <p:spPr/>
        <p:txBody>
          <a:bodyPr/>
          <a:lstStyle/>
          <a:p>
            <a:r>
              <a:rPr lang="en-US" dirty="0"/>
              <a:t>It is a win-win-win situation.</a:t>
            </a:r>
          </a:p>
          <a:p>
            <a:r>
              <a:rPr lang="en-US" dirty="0"/>
              <a:t>Swap bank creates business.</a:t>
            </a:r>
          </a:p>
          <a:p>
            <a:r>
              <a:rPr lang="en-US" dirty="0"/>
              <a:t>Bank A got its LIBOR cash flows with a saving of 0.375%.</a:t>
            </a:r>
          </a:p>
          <a:p>
            <a:r>
              <a:rPr lang="en-US" dirty="0"/>
              <a:t>Company B got its fixed-rate cash flows with a saving of 0.25%.</a:t>
            </a:r>
          </a:p>
          <a:p>
            <a:r>
              <a:rPr lang="en-US" dirty="0"/>
              <a:t>But how does this happen?</a:t>
            </a:r>
          </a:p>
        </p:txBody>
      </p:sp>
    </p:spTree>
    <p:extLst>
      <p:ext uri="{BB962C8B-B14F-4D97-AF65-F5344CB8AC3E}">
        <p14:creationId xmlns:p14="http://schemas.microsoft.com/office/powerpoint/2010/main" val="388821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061D-22BB-CC47-90A0-103F90E258DC}"/>
              </a:ext>
            </a:extLst>
          </p:cNvPr>
          <p:cNvSpPr>
            <a:spLocks noGrp="1"/>
          </p:cNvSpPr>
          <p:nvPr>
            <p:ph type="title"/>
          </p:nvPr>
        </p:nvSpPr>
        <p:spPr/>
        <p:txBody>
          <a:bodyPr/>
          <a:lstStyle/>
          <a:p>
            <a:r>
              <a:rPr lang="en-US" dirty="0"/>
              <a:t>Long squeeze: negative oil price</a:t>
            </a:r>
          </a:p>
        </p:txBody>
      </p:sp>
      <p:sp>
        <p:nvSpPr>
          <p:cNvPr id="3" name="Content Placeholder 2">
            <a:extLst>
              <a:ext uri="{FF2B5EF4-FFF2-40B4-BE49-F238E27FC236}">
                <a16:creationId xmlns:a16="http://schemas.microsoft.com/office/drawing/2014/main" id="{CED91876-960E-334B-A9A6-EB59ED86CA48}"/>
              </a:ext>
            </a:extLst>
          </p:cNvPr>
          <p:cNvSpPr>
            <a:spLocks noGrp="1"/>
          </p:cNvSpPr>
          <p:nvPr>
            <p:ph idx="1"/>
          </p:nvPr>
        </p:nvSpPr>
        <p:spPr/>
        <p:txBody>
          <a:bodyPr>
            <a:normAutofit lnSpcReduction="10000"/>
          </a:bodyPr>
          <a:lstStyle/>
          <a:p>
            <a:r>
              <a:rPr lang="en-US" dirty="0"/>
              <a:t>At one point yesterday (04/20/2020), the May WTI(West Texas Intermediate) contract was ‘selling’ for negative $30 or more.</a:t>
            </a:r>
          </a:p>
          <a:p>
            <a:r>
              <a:rPr lang="en-US" dirty="0"/>
              <a:t>There were a number outstanding long contracts and today’s expiration of the May contract meant that those holding them either had to take delivery or sell the equivalent amount of oil. With few buyers, selling the contract is difficult to impossible and many trading on the futures market have no ability to take delivery of the contract.</a:t>
            </a:r>
          </a:p>
          <a:p>
            <a:r>
              <a:rPr lang="en-US" dirty="0"/>
              <a:t>Source: Forbes, 04/2020</a:t>
            </a:r>
          </a:p>
        </p:txBody>
      </p:sp>
    </p:spTree>
    <p:extLst>
      <p:ext uri="{BB962C8B-B14F-4D97-AF65-F5344CB8AC3E}">
        <p14:creationId xmlns:p14="http://schemas.microsoft.com/office/powerpoint/2010/main" val="2334025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spread differential</a:t>
            </a:r>
          </a:p>
        </p:txBody>
      </p:sp>
      <p:sp>
        <p:nvSpPr>
          <p:cNvPr id="3" name="Content Placeholder 2"/>
          <p:cNvSpPr>
            <a:spLocks noGrp="1"/>
          </p:cNvSpPr>
          <p:nvPr>
            <p:ph idx="1"/>
          </p:nvPr>
        </p:nvSpPr>
        <p:spPr/>
        <p:txBody>
          <a:bodyPr>
            <a:normAutofit lnSpcReduction="10000"/>
          </a:bodyPr>
          <a:lstStyle/>
          <a:p>
            <a:r>
              <a:rPr lang="en-US" dirty="0"/>
              <a:t>In this case, quality spread differential exists.  That is, the default-risk premium differential on the fixed-rate debt, 1.25% (= 11.25% - 10.00%), is larger than the default-risk premium differential on the floating-rate debt, 0.5% (= [LIBOR + 0.5%] - LIBOR).</a:t>
            </a:r>
          </a:p>
          <a:p>
            <a:r>
              <a:rPr lang="en-US" dirty="0"/>
              <a:t>This creates a possible total saving of 0.75% ( = 1.25% -0.5%).</a:t>
            </a:r>
          </a:p>
          <a:p>
            <a:r>
              <a:rPr lang="en-US" dirty="0"/>
              <a:t>This 0.75% saving/efficiency is shared by the swap bank (0.125%), bank A (0.375%), and company B (0.25%).</a:t>
            </a:r>
          </a:p>
          <a:p>
            <a:r>
              <a:rPr lang="en-US" dirty="0"/>
              <a:t>Bank A prefers floating-rate notes, but it has competitive advantage in issuing fixed-rate bonds.</a:t>
            </a:r>
          </a:p>
        </p:txBody>
      </p:sp>
    </p:spTree>
    <p:extLst>
      <p:ext uri="{BB962C8B-B14F-4D97-AF65-F5344CB8AC3E}">
        <p14:creationId xmlns:p14="http://schemas.microsoft.com/office/powerpoint/2010/main" val="1575482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sum 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7901193"/>
              </p:ext>
            </p:extLst>
          </p:nvPr>
        </p:nvGraphicFramePr>
        <p:xfrm>
          <a:off x="536222" y="1828800"/>
          <a:ext cx="8099777" cy="4238978"/>
        </p:xfrm>
        <a:graphic>
          <a:graphicData uri="http://schemas.openxmlformats.org/drawingml/2006/table">
            <a:tbl>
              <a:tblPr firstRow="1" bandRow="1">
                <a:tableStyleId>{5C22544A-7EE6-4342-B048-85BDC9FD1C3A}</a:tableStyleId>
              </a:tblPr>
              <a:tblGrid>
                <a:gridCol w="2392837">
                  <a:extLst>
                    <a:ext uri="{9D8B030D-6E8A-4147-A177-3AD203B41FA5}">
                      <a16:colId xmlns:a16="http://schemas.microsoft.com/office/drawing/2014/main" val="20000"/>
                    </a:ext>
                  </a:extLst>
                </a:gridCol>
                <a:gridCol w="2034694">
                  <a:extLst>
                    <a:ext uri="{9D8B030D-6E8A-4147-A177-3AD203B41FA5}">
                      <a16:colId xmlns:a16="http://schemas.microsoft.com/office/drawing/2014/main" val="20001"/>
                    </a:ext>
                  </a:extLst>
                </a:gridCol>
                <a:gridCol w="1527358">
                  <a:extLst>
                    <a:ext uri="{9D8B030D-6E8A-4147-A177-3AD203B41FA5}">
                      <a16:colId xmlns:a16="http://schemas.microsoft.com/office/drawing/2014/main" val="20002"/>
                    </a:ext>
                  </a:extLst>
                </a:gridCol>
                <a:gridCol w="2144888">
                  <a:extLst>
                    <a:ext uri="{9D8B030D-6E8A-4147-A177-3AD203B41FA5}">
                      <a16:colId xmlns:a16="http://schemas.microsoft.com/office/drawing/2014/main" val="20003"/>
                    </a:ext>
                  </a:extLst>
                </a:gridCol>
              </a:tblGrid>
              <a:tr h="548662">
                <a:tc>
                  <a:txBody>
                    <a:bodyPr/>
                    <a:lstStyle/>
                    <a:p>
                      <a:endParaRPr lang="en-US" sz="2000" dirty="0"/>
                    </a:p>
                  </a:txBody>
                  <a:tcPr/>
                </a:tc>
                <a:tc>
                  <a:txBody>
                    <a:bodyPr/>
                    <a:lstStyle/>
                    <a:p>
                      <a:pPr algn="l"/>
                      <a:r>
                        <a:rPr lang="en-US" sz="2000" dirty="0"/>
                        <a:t>Bank A</a:t>
                      </a:r>
                    </a:p>
                  </a:txBody>
                  <a:tcPr/>
                </a:tc>
                <a:tc>
                  <a:txBody>
                    <a:bodyPr/>
                    <a:lstStyle/>
                    <a:p>
                      <a:pPr algn="l"/>
                      <a:endParaRPr lang="en-US" sz="2000"/>
                    </a:p>
                  </a:txBody>
                  <a:tcPr/>
                </a:tc>
                <a:tc>
                  <a:txBody>
                    <a:bodyPr/>
                    <a:lstStyle/>
                    <a:p>
                      <a:pPr algn="l"/>
                      <a:r>
                        <a:rPr lang="en-US" sz="2000" dirty="0"/>
                        <a:t>Company B</a:t>
                      </a:r>
                    </a:p>
                  </a:txBody>
                  <a:tcPr/>
                </a:tc>
                <a:extLst>
                  <a:ext uri="{0D108BD9-81ED-4DB2-BD59-A6C34878D82A}">
                    <a16:rowId xmlns:a16="http://schemas.microsoft.com/office/drawing/2014/main" val="10000"/>
                  </a:ext>
                </a:extLst>
              </a:tr>
              <a:tr h="548662">
                <a:tc>
                  <a:txBody>
                    <a:bodyPr/>
                    <a:lstStyle/>
                    <a:p>
                      <a:r>
                        <a:rPr lang="en-US" sz="2000" dirty="0"/>
                        <a:t>Rating</a:t>
                      </a:r>
                    </a:p>
                  </a:txBody>
                  <a:tcPr/>
                </a:tc>
                <a:tc>
                  <a:txBody>
                    <a:bodyPr/>
                    <a:lstStyle/>
                    <a:p>
                      <a:pPr algn="l"/>
                      <a:r>
                        <a:rPr lang="en-US" sz="2000" dirty="0"/>
                        <a:t>AAA</a:t>
                      </a:r>
                    </a:p>
                  </a:txBody>
                  <a:tcPr/>
                </a:tc>
                <a:tc>
                  <a:txBody>
                    <a:bodyPr/>
                    <a:lstStyle/>
                    <a:p>
                      <a:pPr algn="l"/>
                      <a:endParaRPr lang="en-US" sz="2000" dirty="0"/>
                    </a:p>
                  </a:txBody>
                  <a:tcPr/>
                </a:tc>
                <a:tc>
                  <a:txBody>
                    <a:bodyPr/>
                    <a:lstStyle/>
                    <a:p>
                      <a:pPr algn="l"/>
                      <a:r>
                        <a:rPr lang="en-US" sz="2000" dirty="0"/>
                        <a:t>BBB</a:t>
                      </a:r>
                    </a:p>
                  </a:txBody>
                  <a:tcPr/>
                </a:tc>
                <a:extLst>
                  <a:ext uri="{0D108BD9-81ED-4DB2-BD59-A6C34878D82A}">
                    <a16:rowId xmlns:a16="http://schemas.microsoft.com/office/drawing/2014/main" val="10001"/>
                  </a:ext>
                </a:extLst>
              </a:tr>
              <a:tr h="548662">
                <a:tc>
                  <a:txBody>
                    <a:bodyPr/>
                    <a:lstStyle/>
                    <a:p>
                      <a:r>
                        <a:rPr lang="en-US" sz="2000" dirty="0"/>
                        <a:t>Fixed rate cost</a:t>
                      </a:r>
                    </a:p>
                  </a:txBody>
                  <a:tcPr/>
                </a:tc>
                <a:tc>
                  <a:txBody>
                    <a:bodyPr/>
                    <a:lstStyle/>
                    <a:p>
                      <a:pPr algn="l"/>
                      <a:r>
                        <a:rPr lang="en-US" sz="2000" dirty="0"/>
                        <a:t>10% </a:t>
                      </a:r>
                      <a:r>
                        <a:rPr lang="en-US" sz="2000" dirty="0">
                          <a:latin typeface="Wingdings"/>
                          <a:ea typeface="Wingdings"/>
                          <a:cs typeface="Wingdings"/>
                          <a:sym typeface="Wingdings"/>
                        </a:rPr>
                        <a:t></a:t>
                      </a:r>
                      <a:endParaRPr lang="en-US" sz="2000" dirty="0"/>
                    </a:p>
                  </a:txBody>
                  <a:tcPr/>
                </a:tc>
                <a:tc>
                  <a:txBody>
                    <a:bodyPr/>
                    <a:lstStyle/>
                    <a:p>
                      <a:pPr algn="l"/>
                      <a:endParaRPr lang="en-US" sz="2000" dirty="0"/>
                    </a:p>
                  </a:txBody>
                  <a:tcPr/>
                </a:tc>
                <a:tc>
                  <a:txBody>
                    <a:bodyPr/>
                    <a:lstStyle/>
                    <a:p>
                      <a:pPr algn="l"/>
                      <a:r>
                        <a:rPr lang="en-US" sz="2000" dirty="0">
                          <a:solidFill>
                            <a:srgbClr val="FF0000"/>
                          </a:solidFill>
                        </a:rPr>
                        <a:t>11.25%</a:t>
                      </a:r>
                    </a:p>
                  </a:txBody>
                  <a:tcPr/>
                </a:tc>
                <a:extLst>
                  <a:ext uri="{0D108BD9-81ED-4DB2-BD59-A6C34878D82A}">
                    <a16:rowId xmlns:a16="http://schemas.microsoft.com/office/drawing/2014/main" val="10002"/>
                  </a:ext>
                </a:extLst>
              </a:tr>
              <a:tr h="548662">
                <a:tc>
                  <a:txBody>
                    <a:bodyPr/>
                    <a:lstStyle/>
                    <a:p>
                      <a:r>
                        <a:rPr lang="en-US" sz="2000" dirty="0"/>
                        <a:t>Floating rate cost</a:t>
                      </a:r>
                    </a:p>
                  </a:txBody>
                  <a:tcPr/>
                </a:tc>
                <a:tc>
                  <a:txBody>
                    <a:bodyPr/>
                    <a:lstStyle/>
                    <a:p>
                      <a:pPr algn="l"/>
                      <a:r>
                        <a:rPr lang="en-US" sz="2000" dirty="0">
                          <a:solidFill>
                            <a:srgbClr val="FF0000"/>
                          </a:solidFill>
                        </a:rPr>
                        <a:t>LIBOR</a:t>
                      </a:r>
                    </a:p>
                  </a:txBody>
                  <a:tcPr/>
                </a:tc>
                <a:tc>
                  <a:txBody>
                    <a:bodyPr/>
                    <a:lstStyle/>
                    <a:p>
                      <a:pPr algn="l"/>
                      <a:endParaRPr lang="en-US" sz="2000" dirty="0"/>
                    </a:p>
                  </a:txBody>
                  <a:tcPr/>
                </a:tc>
                <a:tc>
                  <a:txBody>
                    <a:bodyPr/>
                    <a:lstStyle/>
                    <a:p>
                      <a:pPr algn="l"/>
                      <a:r>
                        <a:rPr lang="en-US" sz="2000" dirty="0">
                          <a:latin typeface="Wingdings"/>
                          <a:ea typeface="Wingdings"/>
                          <a:cs typeface="Wingdings"/>
                          <a:sym typeface="Wingdings"/>
                        </a:rPr>
                        <a:t></a:t>
                      </a:r>
                      <a:r>
                        <a:rPr lang="en-US" sz="2000" kern="1200" dirty="0">
                          <a:solidFill>
                            <a:schemeClr val="dk1"/>
                          </a:solidFill>
                          <a:latin typeface="+mn-lt"/>
                          <a:ea typeface="+mn-ea"/>
                          <a:cs typeface="+mn-cs"/>
                          <a:sym typeface="Wingdings"/>
                        </a:rPr>
                        <a:t> LIBOR +0.5%</a:t>
                      </a:r>
                      <a:endParaRPr lang="en-US" sz="2000" dirty="0"/>
                    </a:p>
                  </a:txBody>
                  <a:tcPr/>
                </a:tc>
                <a:extLst>
                  <a:ext uri="{0D108BD9-81ED-4DB2-BD59-A6C34878D82A}">
                    <a16:rowId xmlns:a16="http://schemas.microsoft.com/office/drawing/2014/main" val="10003"/>
                  </a:ext>
                </a:extLst>
              </a:tr>
              <a:tr h="947006">
                <a:tc>
                  <a:txBody>
                    <a:bodyPr/>
                    <a:lstStyle/>
                    <a:p>
                      <a:r>
                        <a:rPr lang="en-US" sz="2000" dirty="0"/>
                        <a:t>Swap</a:t>
                      </a:r>
                    </a:p>
                  </a:txBody>
                  <a:tcPr/>
                </a:tc>
                <a:tc>
                  <a:txBody>
                    <a:bodyPr/>
                    <a:lstStyle/>
                    <a:p>
                      <a:pPr algn="l"/>
                      <a:r>
                        <a:rPr lang="en-US" sz="2000" dirty="0"/>
                        <a:t>LIBOR </a:t>
                      </a:r>
                      <a:r>
                        <a:rPr lang="en-US" sz="2000" dirty="0">
                          <a:latin typeface="Wingdings"/>
                          <a:ea typeface="Wingdings"/>
                          <a:cs typeface="Wingdings"/>
                          <a:sym typeface="Wingdings"/>
                        </a:rPr>
                        <a:t></a:t>
                      </a:r>
                      <a:endParaRPr lang="en-US" sz="2000" kern="1200" dirty="0">
                        <a:solidFill>
                          <a:schemeClr val="dk1"/>
                        </a:solidFill>
                        <a:latin typeface="+mn-lt"/>
                        <a:ea typeface="+mn-ea"/>
                        <a:cs typeface="+mn-cs"/>
                        <a:sym typeface="Wingdings"/>
                      </a:endParaRPr>
                    </a:p>
                    <a:p>
                      <a:pPr algn="l"/>
                      <a:r>
                        <a:rPr lang="en-US" sz="2000" kern="1200" dirty="0">
                          <a:solidFill>
                            <a:schemeClr val="dk1"/>
                          </a:solidFill>
                          <a:latin typeface="+mn-lt"/>
                          <a:ea typeface="+mn-ea"/>
                          <a:cs typeface="+mn-cs"/>
                          <a:sym typeface="Wingdings"/>
                        </a:rPr>
                        <a:t>10.375% </a:t>
                      </a:r>
                      <a:r>
                        <a:rPr lang="en-US" sz="2000" kern="1200" dirty="0">
                          <a:solidFill>
                            <a:schemeClr val="dk1"/>
                          </a:solidFill>
                          <a:latin typeface="Wingdings"/>
                          <a:ea typeface="Wingdings"/>
                          <a:cs typeface="Wingdings"/>
                          <a:sym typeface="Wingdings"/>
                        </a:rPr>
                        <a:t></a:t>
                      </a:r>
                      <a:endParaRPr lang="en-US" sz="2000" dirty="0"/>
                    </a:p>
                  </a:txBody>
                  <a:tcPr/>
                </a:tc>
                <a:tc>
                  <a:txBody>
                    <a:bodyPr/>
                    <a:lstStyle/>
                    <a:p>
                      <a:pPr algn="l"/>
                      <a:r>
                        <a:rPr lang="en-US" sz="2000" dirty="0"/>
                        <a:t>Swap</a:t>
                      </a:r>
                      <a:r>
                        <a:rPr lang="en-US" sz="2000" baseline="0" dirty="0"/>
                        <a:t> Bank</a:t>
                      </a:r>
                      <a:endParaRPr lang="en-US" sz="2000" dirty="0"/>
                    </a:p>
                  </a:txBody>
                  <a:tcPr/>
                </a:tc>
                <a:tc>
                  <a:txBody>
                    <a:bodyPr/>
                    <a:lstStyle/>
                    <a:p>
                      <a:pPr marL="285750" indent="-285750" algn="l">
                        <a:buFont typeface="Wingdings" charset="0"/>
                        <a:buChar char="è"/>
                      </a:pPr>
                      <a:r>
                        <a:rPr lang="en-US" sz="2000" kern="1200" dirty="0">
                          <a:solidFill>
                            <a:schemeClr val="dk1"/>
                          </a:solidFill>
                          <a:latin typeface="+mn-lt"/>
                          <a:ea typeface="+mn-ea"/>
                          <a:cs typeface="+mn-cs"/>
                          <a:sym typeface="Wingdings"/>
                        </a:rPr>
                        <a:t>LIBOR</a:t>
                      </a:r>
                    </a:p>
                    <a:p>
                      <a:pPr marL="0" indent="0" algn="l">
                        <a:buFont typeface="Wingdings" charset="0"/>
                        <a:buNone/>
                      </a:pPr>
                      <a:r>
                        <a:rPr lang="en-US" sz="2000" dirty="0">
                          <a:latin typeface="Wingdings"/>
                          <a:ea typeface="Wingdings"/>
                          <a:cs typeface="Wingdings"/>
                          <a:sym typeface="Wingdings"/>
                        </a:rPr>
                        <a:t></a:t>
                      </a:r>
                      <a:r>
                        <a:rPr lang="en-US" sz="2000" kern="1200" dirty="0">
                          <a:solidFill>
                            <a:schemeClr val="dk1"/>
                          </a:solidFill>
                          <a:latin typeface="+mn-lt"/>
                          <a:ea typeface="+mn-ea"/>
                          <a:cs typeface="+mn-cs"/>
                          <a:sym typeface="Wingdings"/>
                        </a:rPr>
                        <a:t> 10.5%</a:t>
                      </a:r>
                      <a:endParaRPr lang="en-US" sz="2000" dirty="0"/>
                    </a:p>
                  </a:txBody>
                  <a:tcPr/>
                </a:tc>
                <a:extLst>
                  <a:ext uri="{0D108BD9-81ED-4DB2-BD59-A6C34878D82A}">
                    <a16:rowId xmlns:a16="http://schemas.microsoft.com/office/drawing/2014/main" val="10004"/>
                  </a:ext>
                </a:extLst>
              </a:tr>
              <a:tr h="548662">
                <a:tc>
                  <a:txBody>
                    <a:bodyPr/>
                    <a:lstStyle/>
                    <a:p>
                      <a:r>
                        <a:rPr lang="en-US" sz="2000" dirty="0"/>
                        <a:t>Net cash</a:t>
                      </a:r>
                      <a:r>
                        <a:rPr lang="en-US" sz="2000" baseline="0" dirty="0"/>
                        <a:t> flow</a:t>
                      </a:r>
                      <a:endParaRPr lang="en-US" sz="2000" dirty="0"/>
                    </a:p>
                  </a:txBody>
                  <a:tcPr/>
                </a:tc>
                <a:tc>
                  <a:txBody>
                    <a:bodyPr/>
                    <a:lstStyle/>
                    <a:p>
                      <a:pPr algn="l"/>
                      <a:r>
                        <a:rPr lang="en-US" sz="2000" dirty="0">
                          <a:solidFill>
                            <a:srgbClr val="FF0000"/>
                          </a:solidFill>
                        </a:rPr>
                        <a:t>LIBOR − 0.375%</a:t>
                      </a:r>
                    </a:p>
                  </a:txBody>
                  <a:tcPr/>
                </a:tc>
                <a:tc>
                  <a:txBody>
                    <a:bodyPr/>
                    <a:lstStyle/>
                    <a:p>
                      <a:pPr algn="l"/>
                      <a:endParaRPr lang="en-US" sz="2000"/>
                    </a:p>
                  </a:txBody>
                  <a:tcPr/>
                </a:tc>
                <a:tc>
                  <a:txBody>
                    <a:bodyPr/>
                    <a:lstStyle/>
                    <a:p>
                      <a:pPr algn="l"/>
                      <a:r>
                        <a:rPr lang="en-US" sz="2000" dirty="0">
                          <a:solidFill>
                            <a:srgbClr val="FF0000"/>
                          </a:solidFill>
                        </a:rPr>
                        <a:t>11%</a:t>
                      </a:r>
                    </a:p>
                  </a:txBody>
                  <a:tcPr/>
                </a:tc>
                <a:extLst>
                  <a:ext uri="{0D108BD9-81ED-4DB2-BD59-A6C34878D82A}">
                    <a16:rowId xmlns:a16="http://schemas.microsoft.com/office/drawing/2014/main" val="10005"/>
                  </a:ext>
                </a:extLst>
              </a:tr>
              <a:tr h="548662">
                <a:tc>
                  <a:txBody>
                    <a:bodyPr/>
                    <a:lstStyle/>
                    <a:p>
                      <a:r>
                        <a:rPr lang="en-US" sz="2000" dirty="0"/>
                        <a:t>Saving</a:t>
                      </a:r>
                    </a:p>
                  </a:txBody>
                  <a:tcPr/>
                </a:tc>
                <a:tc>
                  <a:txBody>
                    <a:bodyPr/>
                    <a:lstStyle/>
                    <a:p>
                      <a:pPr algn="l"/>
                      <a:r>
                        <a:rPr lang="en-US" sz="2000" dirty="0">
                          <a:solidFill>
                            <a:srgbClr val="FF0000"/>
                          </a:solidFill>
                        </a:rPr>
                        <a:t>0.375%</a:t>
                      </a:r>
                    </a:p>
                  </a:txBody>
                  <a:tcPr/>
                </a:tc>
                <a:tc>
                  <a:txBody>
                    <a:bodyPr/>
                    <a:lstStyle/>
                    <a:p>
                      <a:pPr algn="l"/>
                      <a:endParaRPr lang="en-US" sz="2000"/>
                    </a:p>
                  </a:txBody>
                  <a:tcPr/>
                </a:tc>
                <a:tc>
                  <a:txBody>
                    <a:bodyPr/>
                    <a:lstStyle/>
                    <a:p>
                      <a:pPr algn="l"/>
                      <a:r>
                        <a:rPr lang="en-US" sz="2000" dirty="0">
                          <a:solidFill>
                            <a:srgbClr val="FF0000"/>
                          </a:solidFill>
                        </a:rPr>
                        <a:t>0.25%</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99038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 for currency swap, I</a:t>
            </a:r>
          </a:p>
        </p:txBody>
      </p:sp>
      <p:sp>
        <p:nvSpPr>
          <p:cNvPr id="3" name="Content Placeholder 2"/>
          <p:cNvSpPr>
            <a:spLocks noGrp="1"/>
          </p:cNvSpPr>
          <p:nvPr>
            <p:ph idx="1"/>
          </p:nvPr>
        </p:nvSpPr>
        <p:spPr>
          <a:xfrm>
            <a:off x="779463" y="1828800"/>
            <a:ext cx="7583487" cy="4614854"/>
          </a:xfrm>
        </p:spPr>
        <p:txBody>
          <a:bodyPr>
            <a:normAutofit fontScale="92500" lnSpcReduction="20000"/>
          </a:bodyPr>
          <a:lstStyle/>
          <a:p>
            <a:r>
              <a:rPr lang="en-US" dirty="0"/>
              <a:t>Consider a  U.S. MNC desires to finance a new investment project in the amount of €40 million in Germany.  This German operation has a life of 5 years.  The current spot rate $/€ = 1.30.</a:t>
            </a:r>
          </a:p>
          <a:p>
            <a:r>
              <a:rPr lang="en-US" dirty="0"/>
              <a:t>FX risk management: ideally, the firm would prefer to issue €-denominated 5-year fixed-rate bonds at 7%.  Note that 7% is fairly high by the Eurozone’s standard because the U.S. firm is less known in the Eurozone.  </a:t>
            </a:r>
          </a:p>
          <a:p>
            <a:r>
              <a:rPr lang="en-US" dirty="0"/>
              <a:t>Alternatively (presumably less ideal without a swap), the firm can raise $52 million (= 40 × 1.3) by issuing 5-year fixed-rate dollar bonds at 8%, then convert $52 million into €40 million.</a:t>
            </a:r>
          </a:p>
          <a:p>
            <a:r>
              <a:rPr lang="en-US" dirty="0"/>
              <a:t>The swap bank instructs the U.S. firm to do the alternative financing: issue fixed-rate $-denominated bonds at 8% in the U.S.</a:t>
            </a:r>
          </a:p>
        </p:txBody>
      </p:sp>
    </p:spTree>
    <p:extLst>
      <p:ext uri="{BB962C8B-B14F-4D97-AF65-F5344CB8AC3E}">
        <p14:creationId xmlns:p14="http://schemas.microsoft.com/office/powerpoint/2010/main" val="3877979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 II</a:t>
            </a:r>
          </a:p>
        </p:txBody>
      </p:sp>
      <p:sp>
        <p:nvSpPr>
          <p:cNvPr id="3" name="Content Placeholder 2"/>
          <p:cNvSpPr>
            <a:spLocks noGrp="1"/>
          </p:cNvSpPr>
          <p:nvPr>
            <p:ph idx="1"/>
          </p:nvPr>
        </p:nvSpPr>
        <p:spPr>
          <a:xfrm>
            <a:off x="779463" y="1828800"/>
            <a:ext cx="7583487" cy="4769750"/>
          </a:xfrm>
        </p:spPr>
        <p:txBody>
          <a:bodyPr>
            <a:normAutofit fontScale="92500" lnSpcReduction="10000"/>
          </a:bodyPr>
          <a:lstStyle/>
          <a:p>
            <a:r>
              <a:rPr lang="en-US" dirty="0"/>
              <a:t>A German MNC has a mirror-image financing need. It desires to finance a new investment project in the amount of $52 million in the U.S.  This U.S. operation has a life of 5 years. </a:t>
            </a:r>
          </a:p>
          <a:p>
            <a:r>
              <a:rPr lang="en-US" dirty="0"/>
              <a:t>FX risk management: ideally, the firm would prefer to issue $-denominated 5-year fixed-rate bonds at 9%.  Note that 9% is fairly high by the American’s standard because the German firm is less known in the U.S.  </a:t>
            </a:r>
          </a:p>
          <a:p>
            <a:r>
              <a:rPr lang="en-US" dirty="0"/>
              <a:t>Alternatively, the firm can raise €40 million by issuing 5-year fixed-rate €-denominated bonds at 6%, then convert €40 million into $52 million (= 40 × 1.3).</a:t>
            </a:r>
          </a:p>
          <a:p>
            <a:r>
              <a:rPr lang="en-US" dirty="0"/>
              <a:t>The swap bank instructs the firm to do the alternative financing: issue fixed-rate €-denominated bonds in the Eurozone at 6%.</a:t>
            </a:r>
          </a:p>
        </p:txBody>
      </p:sp>
    </p:spTree>
    <p:extLst>
      <p:ext uri="{BB962C8B-B14F-4D97-AF65-F5344CB8AC3E}">
        <p14:creationId xmlns:p14="http://schemas.microsoft.com/office/powerpoint/2010/main" val="3200744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100" dirty="0"/>
              <a:t>A case, III</a:t>
            </a:r>
          </a:p>
        </p:txBody>
      </p:sp>
      <p:sp>
        <p:nvSpPr>
          <p:cNvPr id="16387" name="Text Box 3"/>
          <p:cNvSpPr txBox="1">
            <a:spLocks noChangeArrowheads="1"/>
          </p:cNvSpPr>
          <p:nvPr/>
        </p:nvSpPr>
        <p:spPr bwMode="auto">
          <a:xfrm>
            <a:off x="6907853" y="2236788"/>
            <a:ext cx="1626547" cy="10891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solidFill>
                  <a:srgbClr val="FFFFFF"/>
                </a:solidFill>
                <a:latin typeface="Times New Roman" pitchFamily="18" charset="0"/>
              </a:rPr>
              <a:t>German MNC</a:t>
            </a:r>
          </a:p>
        </p:txBody>
      </p:sp>
      <p:sp>
        <p:nvSpPr>
          <p:cNvPr id="16388" name="Text Box 4"/>
          <p:cNvSpPr txBox="1">
            <a:spLocks noChangeArrowheads="1"/>
          </p:cNvSpPr>
          <p:nvPr/>
        </p:nvSpPr>
        <p:spPr bwMode="auto">
          <a:xfrm>
            <a:off x="960285" y="2236788"/>
            <a:ext cx="1223588" cy="10891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solidFill>
                  <a:schemeClr val="bg1"/>
                </a:solidFill>
                <a:latin typeface="Times New Roman" pitchFamily="18" charset="0"/>
              </a:rPr>
              <a:t>U.S. MNC</a:t>
            </a:r>
          </a:p>
        </p:txBody>
      </p:sp>
      <p:grpSp>
        <p:nvGrpSpPr>
          <p:cNvPr id="2" name="Group 24"/>
          <p:cNvGrpSpPr>
            <a:grpSpLocks/>
          </p:cNvGrpSpPr>
          <p:nvPr/>
        </p:nvGrpSpPr>
        <p:grpSpPr bwMode="auto">
          <a:xfrm>
            <a:off x="2431172" y="2198688"/>
            <a:ext cx="4476179" cy="703262"/>
            <a:chOff x="1378" y="1200"/>
            <a:chExt cx="2538" cy="384"/>
          </a:xfrm>
        </p:grpSpPr>
        <p:sp>
          <p:nvSpPr>
            <p:cNvPr id="16398" name="Text Box 6"/>
            <p:cNvSpPr txBox="1">
              <a:spLocks noChangeArrowheads="1"/>
            </p:cNvSpPr>
            <p:nvPr/>
          </p:nvSpPr>
          <p:spPr bwMode="auto">
            <a:xfrm>
              <a:off x="3024" y="1248"/>
              <a:ext cx="89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solidFill>
                    <a:srgbClr val="FFFFFF"/>
                  </a:solidFill>
                  <a:latin typeface="Times New Roman" pitchFamily="18" charset="0"/>
                  <a:cs typeface="Arial" charset="0"/>
                </a:rPr>
                <a:t>$ @ 8.1%</a:t>
              </a:r>
              <a:endParaRPr lang="en-US" altLang="en-US" sz="2400" dirty="0">
                <a:solidFill>
                  <a:srgbClr val="FFFFFF"/>
                </a:solidFill>
                <a:latin typeface="Times New Roman" pitchFamily="18" charset="0"/>
              </a:endParaRPr>
            </a:p>
          </p:txBody>
        </p:sp>
        <p:sp>
          <p:nvSpPr>
            <p:cNvPr id="16399" name="Text Box 7"/>
            <p:cNvSpPr txBox="1">
              <a:spLocks noChangeArrowheads="1"/>
            </p:cNvSpPr>
            <p:nvPr/>
          </p:nvSpPr>
          <p:spPr bwMode="auto">
            <a:xfrm>
              <a:off x="1378" y="1248"/>
              <a:ext cx="78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solidFill>
                    <a:srgbClr val="FFFFFF"/>
                  </a:solidFill>
                  <a:latin typeface="Times New Roman" pitchFamily="18" charset="0"/>
                  <a:cs typeface="Arial" charset="0"/>
                </a:rPr>
                <a:t>$ @ 8%</a:t>
              </a:r>
              <a:endParaRPr lang="en-US" altLang="en-US" sz="2400" dirty="0">
                <a:solidFill>
                  <a:srgbClr val="FFFFFF"/>
                </a:solidFill>
                <a:latin typeface="Times New Roman" pitchFamily="18" charset="0"/>
              </a:endParaRPr>
            </a:p>
          </p:txBody>
        </p:sp>
        <p:sp>
          <p:nvSpPr>
            <p:cNvPr id="16400" name="AutoShape 8"/>
            <p:cNvSpPr>
              <a:spLocks noChangeArrowheads="1"/>
            </p:cNvSpPr>
            <p:nvPr/>
          </p:nvSpPr>
          <p:spPr bwMode="auto">
            <a:xfrm flipH="1">
              <a:off x="1378" y="1200"/>
              <a:ext cx="720" cy="384"/>
            </a:xfrm>
            <a:prstGeom prst="rightArrow">
              <a:avLst>
                <a:gd name="adj1" fmla="val 50000"/>
                <a:gd name="adj2" fmla="val 46875"/>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401" name="AutoShape 9"/>
            <p:cNvSpPr>
              <a:spLocks noChangeArrowheads="1"/>
            </p:cNvSpPr>
            <p:nvPr/>
          </p:nvSpPr>
          <p:spPr bwMode="auto">
            <a:xfrm flipH="1">
              <a:off x="2976" y="1200"/>
              <a:ext cx="624" cy="384"/>
            </a:xfrm>
            <a:prstGeom prst="rightArrow">
              <a:avLst>
                <a:gd name="adj1" fmla="val 50000"/>
                <a:gd name="adj2" fmla="val 40625"/>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16390" name="Text Box 13"/>
          <p:cNvSpPr txBox="1">
            <a:spLocks noChangeArrowheads="1"/>
          </p:cNvSpPr>
          <p:nvPr/>
        </p:nvSpPr>
        <p:spPr bwMode="auto">
          <a:xfrm>
            <a:off x="3810000" y="2236788"/>
            <a:ext cx="1439863" cy="1101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a:solidFill>
                  <a:srgbClr val="FFFFFF"/>
                </a:solidFill>
                <a:latin typeface="Times New Roman" pitchFamily="18" charset="0"/>
              </a:rPr>
              <a:t>Swap Bank</a:t>
            </a:r>
          </a:p>
        </p:txBody>
      </p:sp>
      <p:grpSp>
        <p:nvGrpSpPr>
          <p:cNvPr id="3" name="Group 2"/>
          <p:cNvGrpSpPr>
            <a:grpSpLocks/>
          </p:cNvGrpSpPr>
          <p:nvPr/>
        </p:nvGrpSpPr>
        <p:grpSpPr bwMode="auto">
          <a:xfrm>
            <a:off x="2183873" y="2813050"/>
            <a:ext cx="4420127" cy="703263"/>
            <a:chOff x="2183873" y="2813050"/>
            <a:chExt cx="4420127" cy="703263"/>
          </a:xfrm>
        </p:grpSpPr>
        <p:sp>
          <p:nvSpPr>
            <p:cNvPr id="16394" name="AutoShape 5"/>
            <p:cNvSpPr>
              <a:spLocks noChangeArrowheads="1"/>
            </p:cNvSpPr>
            <p:nvPr/>
          </p:nvSpPr>
          <p:spPr bwMode="auto">
            <a:xfrm>
              <a:off x="2540000" y="2813050"/>
              <a:ext cx="1270000" cy="703263"/>
            </a:xfrm>
            <a:prstGeom prst="rightArrow">
              <a:avLst>
                <a:gd name="adj1" fmla="val 50000"/>
                <a:gd name="adj2" fmla="val 46886"/>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 name="Text Box 10"/>
            <p:cNvSpPr txBox="1">
              <a:spLocks noChangeArrowheads="1"/>
            </p:cNvSpPr>
            <p:nvPr/>
          </p:nvSpPr>
          <p:spPr bwMode="auto">
            <a:xfrm>
              <a:off x="2183873" y="2901950"/>
              <a:ext cx="1626127" cy="473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dirty="0">
                  <a:solidFill>
                    <a:srgbClr val="FFFFFF"/>
                  </a:solidFill>
                  <a:latin typeface="Times New Roman" pitchFamily="18" charset="0"/>
                </a:rPr>
                <a:t>€ @ 6.1%</a:t>
              </a:r>
            </a:p>
          </p:txBody>
        </p:sp>
        <p:sp>
          <p:nvSpPr>
            <p:cNvPr id="16396" name="AutoShape 14"/>
            <p:cNvSpPr>
              <a:spLocks noChangeArrowheads="1"/>
            </p:cNvSpPr>
            <p:nvPr/>
          </p:nvSpPr>
          <p:spPr bwMode="auto">
            <a:xfrm>
              <a:off x="5334000" y="2813050"/>
              <a:ext cx="1270000" cy="703263"/>
            </a:xfrm>
            <a:prstGeom prst="rightArrow">
              <a:avLst>
                <a:gd name="adj1" fmla="val 50000"/>
                <a:gd name="adj2" fmla="val 46886"/>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97" name="Text Box 15"/>
            <p:cNvSpPr txBox="1">
              <a:spLocks noChangeArrowheads="1"/>
            </p:cNvSpPr>
            <p:nvPr/>
          </p:nvSpPr>
          <p:spPr bwMode="auto">
            <a:xfrm>
              <a:off x="5334000" y="2901950"/>
              <a:ext cx="1270000" cy="473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dirty="0">
                  <a:solidFill>
                    <a:srgbClr val="FFFFFF"/>
                  </a:solidFill>
                  <a:latin typeface="Times New Roman" pitchFamily="18" charset="0"/>
                </a:rPr>
                <a:t>€ @6%</a:t>
              </a:r>
            </a:p>
          </p:txBody>
        </p:sp>
      </p:grpSp>
      <p:sp>
        <p:nvSpPr>
          <p:cNvPr id="16395" name="Text Box 22"/>
          <p:cNvSpPr txBox="1">
            <a:spLocks noChangeArrowheads="1"/>
          </p:cNvSpPr>
          <p:nvPr/>
        </p:nvSpPr>
        <p:spPr bwMode="auto">
          <a:xfrm>
            <a:off x="779463" y="3657600"/>
            <a:ext cx="7754938" cy="197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Wingdings" charset="0"/>
              <a:buChar char=""/>
            </a:pPr>
            <a:r>
              <a:rPr lang="en-US" altLang="en-US" sz="2700" dirty="0">
                <a:solidFill>
                  <a:srgbClr val="FFFFFF"/>
                </a:solidFill>
                <a:latin typeface="Times New Roman" pitchFamily="18" charset="0"/>
              </a:rPr>
              <a:t>The swap bank performs a swap with bank A and company B being counterparties, and makes 0.2% on the deal.</a:t>
            </a:r>
          </a:p>
          <a:p>
            <a:pPr eaLnBrk="1" hangingPunct="1">
              <a:spcBef>
                <a:spcPct val="50000"/>
              </a:spcBef>
            </a:pPr>
            <a:endParaRPr lang="en-US" altLang="en-US" sz="2700" dirty="0">
              <a:solidFill>
                <a:srgbClr val="FFFFFF"/>
              </a:solidFill>
              <a:latin typeface="Times New Roman" pitchFamily="18" charset="0"/>
            </a:endParaRPr>
          </a:p>
        </p:txBody>
      </p:sp>
      <p:sp>
        <p:nvSpPr>
          <p:cNvPr id="19"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676983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fade">
                                      <p:cBhvr>
                                        <p:cTn id="7" dur="1000"/>
                                        <p:tgtEl>
                                          <p:spTgt spid="16395"/>
                                        </p:tgtEl>
                                      </p:cBhvr>
                                    </p:animEffect>
                                    <p:anim calcmode="lin" valueType="num">
                                      <p:cBhvr>
                                        <p:cTn id="8" dur="1000" fill="hold"/>
                                        <p:tgtEl>
                                          <p:spTgt spid="16395"/>
                                        </p:tgtEl>
                                        <p:attrNameLst>
                                          <p:attrName>ppt_x</p:attrName>
                                        </p:attrNameLst>
                                      </p:cBhvr>
                                      <p:tavLst>
                                        <p:tav tm="0">
                                          <p:val>
                                            <p:strVal val="#ppt_x"/>
                                          </p:val>
                                        </p:tav>
                                        <p:tav tm="100000">
                                          <p:val>
                                            <p:strVal val="#ppt_x"/>
                                          </p:val>
                                        </p:tav>
                                      </p:tavLst>
                                    </p:anim>
                                    <p:anim calcmode="lin" valueType="num">
                                      <p:cBhvr>
                                        <p:cTn id="9" dur="1000" fill="hold"/>
                                        <p:tgtEl>
                                          <p:spTgt spid="1639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 IV</a:t>
            </a:r>
          </a:p>
        </p:txBody>
      </p:sp>
      <p:sp>
        <p:nvSpPr>
          <p:cNvPr id="3" name="Content Placeholder 2"/>
          <p:cNvSpPr>
            <a:spLocks noGrp="1"/>
          </p:cNvSpPr>
          <p:nvPr>
            <p:ph idx="1"/>
          </p:nvPr>
        </p:nvSpPr>
        <p:spPr/>
        <p:txBody>
          <a:bodyPr/>
          <a:lstStyle/>
          <a:p>
            <a:r>
              <a:rPr lang="en-US" dirty="0"/>
              <a:t>All-in cost (net cash outflows) for the U.S. MNC’s € borrowing via swap: 6.1%.</a:t>
            </a:r>
          </a:p>
          <a:p>
            <a:r>
              <a:rPr lang="en-US" dirty="0"/>
              <a:t>This is cheaper (by 0.9%) than the ideal 7% € borrowing.</a:t>
            </a:r>
          </a:p>
          <a:p>
            <a:r>
              <a:rPr lang="en-US" dirty="0"/>
              <a:t>All-in cost for the German MNC: 8.1%.</a:t>
            </a:r>
          </a:p>
          <a:p>
            <a:r>
              <a:rPr lang="en-US" dirty="0"/>
              <a:t>This is cheaper (by 0.9%) than the ideal 9% $ borrowing.</a:t>
            </a:r>
          </a:p>
          <a:p>
            <a:r>
              <a:rPr lang="en-US" dirty="0"/>
              <a:t>The efficiency arises because the U.S. MNC has </a:t>
            </a:r>
            <a:r>
              <a:rPr lang="en-US" dirty="0">
                <a:solidFill>
                  <a:srgbClr val="FF0000"/>
                </a:solidFill>
              </a:rPr>
              <a:t>comparative advantage </a:t>
            </a:r>
            <a:r>
              <a:rPr lang="en-US" dirty="0"/>
              <a:t>issuing debt in the U.S., and the German MNC has </a:t>
            </a:r>
            <a:r>
              <a:rPr lang="en-US" dirty="0">
                <a:solidFill>
                  <a:srgbClr val="FF0000"/>
                </a:solidFill>
              </a:rPr>
              <a:t>comparative advantage </a:t>
            </a:r>
            <a:r>
              <a:rPr lang="en-US" dirty="0"/>
              <a:t>issuing debt in the Eurozone.</a:t>
            </a:r>
          </a:p>
        </p:txBody>
      </p:sp>
    </p:spTree>
    <p:extLst>
      <p:ext uri="{BB962C8B-B14F-4D97-AF65-F5344CB8AC3E}">
        <p14:creationId xmlns:p14="http://schemas.microsoft.com/office/powerpoint/2010/main" val="4247744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sum 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8796033"/>
              </p:ext>
            </p:extLst>
          </p:nvPr>
        </p:nvGraphicFramePr>
        <p:xfrm>
          <a:off x="779463" y="1828798"/>
          <a:ext cx="7583488" cy="3466124"/>
        </p:xfrm>
        <a:graphic>
          <a:graphicData uri="http://schemas.openxmlformats.org/drawingml/2006/table">
            <a:tbl>
              <a:tblPr firstRow="1" bandRow="1">
                <a:tableStyleId>{5C22544A-7EE6-4342-B048-85BDC9FD1C3A}</a:tableStyleId>
              </a:tblPr>
              <a:tblGrid>
                <a:gridCol w="2346691">
                  <a:extLst>
                    <a:ext uri="{9D8B030D-6E8A-4147-A177-3AD203B41FA5}">
                      <a16:colId xmlns:a16="http://schemas.microsoft.com/office/drawing/2014/main" val="20000"/>
                    </a:ext>
                  </a:extLst>
                </a:gridCol>
                <a:gridCol w="1914769">
                  <a:extLst>
                    <a:ext uri="{9D8B030D-6E8A-4147-A177-3AD203B41FA5}">
                      <a16:colId xmlns:a16="http://schemas.microsoft.com/office/drawing/2014/main" val="20001"/>
                    </a:ext>
                  </a:extLst>
                </a:gridCol>
                <a:gridCol w="1426156">
                  <a:extLst>
                    <a:ext uri="{9D8B030D-6E8A-4147-A177-3AD203B41FA5}">
                      <a16:colId xmlns:a16="http://schemas.microsoft.com/office/drawing/2014/main" val="20002"/>
                    </a:ext>
                  </a:extLst>
                </a:gridCol>
                <a:gridCol w="1895872">
                  <a:extLst>
                    <a:ext uri="{9D8B030D-6E8A-4147-A177-3AD203B41FA5}">
                      <a16:colId xmlns:a16="http://schemas.microsoft.com/office/drawing/2014/main" val="20003"/>
                    </a:ext>
                  </a:extLst>
                </a:gridCol>
              </a:tblGrid>
              <a:tr h="512041">
                <a:tc>
                  <a:txBody>
                    <a:bodyPr/>
                    <a:lstStyle/>
                    <a:p>
                      <a:endParaRPr lang="en-US" sz="2000" dirty="0"/>
                    </a:p>
                  </a:txBody>
                  <a:tcPr/>
                </a:tc>
                <a:tc>
                  <a:txBody>
                    <a:bodyPr/>
                    <a:lstStyle/>
                    <a:p>
                      <a:r>
                        <a:rPr lang="en-US" sz="2000" dirty="0"/>
                        <a:t>US Firm</a:t>
                      </a:r>
                    </a:p>
                  </a:txBody>
                  <a:tcPr/>
                </a:tc>
                <a:tc>
                  <a:txBody>
                    <a:bodyPr/>
                    <a:lstStyle/>
                    <a:p>
                      <a:endParaRPr lang="en-US" sz="2000" dirty="0"/>
                    </a:p>
                  </a:txBody>
                  <a:tcPr/>
                </a:tc>
                <a:tc>
                  <a:txBody>
                    <a:bodyPr/>
                    <a:lstStyle/>
                    <a:p>
                      <a:r>
                        <a:rPr lang="en-US" sz="2000" dirty="0"/>
                        <a:t>German Firm</a:t>
                      </a:r>
                    </a:p>
                  </a:txBody>
                  <a:tcPr/>
                </a:tc>
                <a:extLst>
                  <a:ext uri="{0D108BD9-81ED-4DB2-BD59-A6C34878D82A}">
                    <a16:rowId xmlns:a16="http://schemas.microsoft.com/office/drawing/2014/main" val="10000"/>
                  </a:ext>
                </a:extLst>
              </a:tr>
              <a:tr h="512041">
                <a:tc>
                  <a:txBody>
                    <a:bodyPr/>
                    <a:lstStyle/>
                    <a:p>
                      <a:r>
                        <a:rPr lang="en-US" sz="2000" dirty="0"/>
                        <a:t>$ fixed rate cost</a:t>
                      </a:r>
                    </a:p>
                  </a:txBody>
                  <a:tcPr/>
                </a:tc>
                <a:tc>
                  <a:txBody>
                    <a:bodyPr/>
                    <a:lstStyle/>
                    <a:p>
                      <a:r>
                        <a:rPr lang="en-US" sz="2000" dirty="0"/>
                        <a:t>$ @ 8% </a:t>
                      </a:r>
                      <a:r>
                        <a:rPr lang="en-US" sz="2000" dirty="0">
                          <a:latin typeface="Wingdings"/>
                          <a:ea typeface="Wingdings"/>
                          <a:cs typeface="Wingdings"/>
                          <a:sym typeface="Wingdings"/>
                        </a:rPr>
                        <a:t></a:t>
                      </a:r>
                      <a:endParaRPr lang="en-US" sz="2000" dirty="0"/>
                    </a:p>
                  </a:txBody>
                  <a:tcPr/>
                </a:tc>
                <a:tc>
                  <a:txBody>
                    <a:bodyPr/>
                    <a:lstStyle/>
                    <a:p>
                      <a:endParaRPr lang="en-US" sz="2000" dirty="0"/>
                    </a:p>
                  </a:txBody>
                  <a:tcPr/>
                </a:tc>
                <a:tc>
                  <a:txBody>
                    <a:bodyPr/>
                    <a:lstStyle/>
                    <a:p>
                      <a:r>
                        <a:rPr lang="en-US" sz="2000" dirty="0">
                          <a:solidFill>
                            <a:srgbClr val="FF0000"/>
                          </a:solidFill>
                        </a:rPr>
                        <a:t>$ @ 9%</a:t>
                      </a:r>
                    </a:p>
                  </a:txBody>
                  <a:tcPr/>
                </a:tc>
                <a:extLst>
                  <a:ext uri="{0D108BD9-81ED-4DB2-BD59-A6C34878D82A}">
                    <a16:rowId xmlns:a16="http://schemas.microsoft.com/office/drawing/2014/main" val="10001"/>
                  </a:ext>
                </a:extLst>
              </a:tr>
              <a:tr h="512041">
                <a:tc>
                  <a:txBody>
                    <a:bodyPr/>
                    <a:lstStyle/>
                    <a:p>
                      <a:r>
                        <a:rPr lang="en-US" sz="2000" dirty="0"/>
                        <a:t>€ fixed rate cost</a:t>
                      </a:r>
                    </a:p>
                  </a:txBody>
                  <a:tcPr/>
                </a:tc>
                <a:tc>
                  <a:txBody>
                    <a:bodyPr/>
                    <a:lstStyle/>
                    <a:p>
                      <a:r>
                        <a:rPr lang="en-US" sz="2000" dirty="0">
                          <a:solidFill>
                            <a:srgbClr val="FF0000"/>
                          </a:solidFill>
                        </a:rPr>
                        <a:t>€ @ 7%</a:t>
                      </a:r>
                    </a:p>
                  </a:txBody>
                  <a:tcPr/>
                </a:tc>
                <a:tc>
                  <a:txBody>
                    <a:bodyPr/>
                    <a:lstStyle/>
                    <a:p>
                      <a:endParaRPr lang="en-US" sz="2000"/>
                    </a:p>
                  </a:txBody>
                  <a:tcPr/>
                </a:tc>
                <a:tc>
                  <a:txBody>
                    <a:bodyPr/>
                    <a:lstStyle/>
                    <a:p>
                      <a:r>
                        <a:rPr lang="en-US" sz="2000" dirty="0">
                          <a:latin typeface="Wingdings"/>
                          <a:ea typeface="Wingdings"/>
                          <a:cs typeface="Wingdings"/>
                          <a:sym typeface="Wingdings"/>
                        </a:rPr>
                        <a:t></a:t>
                      </a:r>
                      <a:r>
                        <a:rPr lang="en-US" sz="2000" kern="1200" dirty="0">
                          <a:solidFill>
                            <a:schemeClr val="dk1"/>
                          </a:solidFill>
                          <a:latin typeface="Lucida Grande"/>
                          <a:ea typeface="Lucida Grande"/>
                          <a:cs typeface="Lucida Grande"/>
                          <a:sym typeface="Wingdings"/>
                        </a:rPr>
                        <a:t> </a:t>
                      </a:r>
                      <a:r>
                        <a:rPr lang="en-US" sz="2000" dirty="0">
                          <a:latin typeface="Lucida Grande"/>
                          <a:ea typeface="Lucida Grande"/>
                          <a:cs typeface="Lucida Grande"/>
                          <a:sym typeface="Wingdings"/>
                        </a:rPr>
                        <a:t>€</a:t>
                      </a:r>
                      <a:r>
                        <a:rPr lang="en-US" sz="2000" kern="1200" dirty="0">
                          <a:solidFill>
                            <a:schemeClr val="dk1"/>
                          </a:solidFill>
                          <a:latin typeface="Lucida Grande"/>
                          <a:ea typeface="Lucida Grande"/>
                          <a:cs typeface="Lucida Grande"/>
                          <a:sym typeface="Wingdings"/>
                        </a:rPr>
                        <a:t> </a:t>
                      </a:r>
                      <a:r>
                        <a:rPr lang="en-US" sz="2000" kern="1200" dirty="0">
                          <a:solidFill>
                            <a:schemeClr val="dk1"/>
                          </a:solidFill>
                          <a:latin typeface="+mn-lt"/>
                          <a:ea typeface="+mn-ea"/>
                          <a:cs typeface="+mn-cs"/>
                          <a:sym typeface="Wingdings"/>
                        </a:rPr>
                        <a:t>@ 6%</a:t>
                      </a:r>
                      <a:endParaRPr lang="en-US" sz="2000" dirty="0"/>
                    </a:p>
                  </a:txBody>
                  <a:tcPr/>
                </a:tc>
                <a:extLst>
                  <a:ext uri="{0D108BD9-81ED-4DB2-BD59-A6C34878D82A}">
                    <a16:rowId xmlns:a16="http://schemas.microsoft.com/office/drawing/2014/main" val="10002"/>
                  </a:ext>
                </a:extLst>
              </a:tr>
              <a:tr h="905919">
                <a:tc>
                  <a:txBody>
                    <a:bodyPr/>
                    <a:lstStyle/>
                    <a:p>
                      <a:r>
                        <a:rPr lang="en-US" sz="2000" dirty="0"/>
                        <a:t>Swap</a:t>
                      </a:r>
                    </a:p>
                  </a:txBody>
                  <a:tcPr/>
                </a:tc>
                <a:tc>
                  <a:txBody>
                    <a:bodyPr/>
                    <a:lstStyle/>
                    <a:p>
                      <a:r>
                        <a:rPr lang="en-US" sz="2000" dirty="0"/>
                        <a:t>$ @ 8% </a:t>
                      </a:r>
                      <a:r>
                        <a:rPr lang="en-US" sz="2000" dirty="0">
                          <a:latin typeface="Wingdings"/>
                          <a:ea typeface="Wingdings"/>
                          <a:cs typeface="Wingdings"/>
                          <a:sym typeface="Wingdings"/>
                        </a:rPr>
                        <a:t></a:t>
                      </a:r>
                      <a:endParaRPr lang="en-US" sz="2000" kern="1200" dirty="0">
                        <a:solidFill>
                          <a:schemeClr val="dk1"/>
                        </a:solidFill>
                        <a:latin typeface="+mn-lt"/>
                        <a:ea typeface="+mn-ea"/>
                        <a:cs typeface="+mn-cs"/>
                        <a:sym typeface="Wingdings"/>
                      </a:endParaRPr>
                    </a:p>
                    <a:p>
                      <a:r>
                        <a:rPr lang="en-US" sz="2000" dirty="0"/>
                        <a:t>€ @ 6.1% </a:t>
                      </a:r>
                      <a:r>
                        <a:rPr lang="en-US" sz="2000" dirty="0">
                          <a:latin typeface="Wingdings"/>
                          <a:ea typeface="Wingdings"/>
                          <a:cs typeface="Wingdings"/>
                          <a:sym typeface="Wingdings"/>
                        </a:rPr>
                        <a:t></a:t>
                      </a:r>
                      <a:endParaRPr lang="en-US" sz="2000" dirty="0"/>
                    </a:p>
                  </a:txBody>
                  <a:tcPr/>
                </a:tc>
                <a:tc>
                  <a:txBody>
                    <a:bodyPr/>
                    <a:lstStyle/>
                    <a:p>
                      <a:r>
                        <a:rPr lang="en-US" sz="2000" dirty="0"/>
                        <a:t>Swap Bank</a:t>
                      </a:r>
                    </a:p>
                  </a:txBody>
                  <a:tcPr/>
                </a:tc>
                <a:tc>
                  <a:txBody>
                    <a:bodyPr/>
                    <a:lstStyle/>
                    <a:p>
                      <a:pPr marL="285750" indent="-285750">
                        <a:buFont typeface="Wingdings" charset="0"/>
                        <a:buChar char="ç"/>
                      </a:pPr>
                      <a:r>
                        <a:rPr lang="en-US" sz="2000" kern="1200" dirty="0">
                          <a:solidFill>
                            <a:schemeClr val="dk1"/>
                          </a:solidFill>
                          <a:latin typeface="+mn-lt"/>
                          <a:ea typeface="+mn-ea"/>
                          <a:cs typeface="+mn-cs"/>
                          <a:sym typeface="Wingdings"/>
                        </a:rPr>
                        <a:t> $ @ 8.1%</a:t>
                      </a:r>
                    </a:p>
                    <a:p>
                      <a:pPr marL="0" indent="0">
                        <a:buFont typeface="Wingdings" charset="0"/>
                        <a:buNone/>
                      </a:pPr>
                      <a:r>
                        <a:rPr lang="en-US" sz="2000" dirty="0">
                          <a:latin typeface="Wingdings"/>
                          <a:ea typeface="Wingdings"/>
                          <a:cs typeface="Wingdings"/>
                          <a:sym typeface="Wingdings"/>
                        </a:rPr>
                        <a:t></a:t>
                      </a:r>
                      <a:r>
                        <a:rPr lang="en-US" sz="2000" kern="1200" dirty="0">
                          <a:solidFill>
                            <a:schemeClr val="dk1"/>
                          </a:solidFill>
                          <a:latin typeface="+mn-lt"/>
                          <a:ea typeface="+mn-ea"/>
                          <a:cs typeface="+mn-cs"/>
                          <a:sym typeface="Wingdings"/>
                        </a:rPr>
                        <a:t> € @ 6.0%</a:t>
                      </a:r>
                      <a:endParaRPr lang="en-US" sz="2000" dirty="0"/>
                    </a:p>
                  </a:txBody>
                  <a:tcPr/>
                </a:tc>
                <a:extLst>
                  <a:ext uri="{0D108BD9-81ED-4DB2-BD59-A6C34878D82A}">
                    <a16:rowId xmlns:a16="http://schemas.microsoft.com/office/drawing/2014/main" val="10003"/>
                  </a:ext>
                </a:extLst>
              </a:tr>
              <a:tr h="512041">
                <a:tc>
                  <a:txBody>
                    <a:bodyPr/>
                    <a:lstStyle/>
                    <a:p>
                      <a:r>
                        <a:rPr lang="en-US" sz="2000" dirty="0"/>
                        <a:t>Net cash flow</a:t>
                      </a:r>
                    </a:p>
                  </a:txBody>
                  <a:tcPr/>
                </a:tc>
                <a:tc>
                  <a:txBody>
                    <a:bodyPr/>
                    <a:lstStyle/>
                    <a:p>
                      <a:r>
                        <a:rPr lang="en-US" sz="2000" dirty="0">
                          <a:solidFill>
                            <a:srgbClr val="FF0000"/>
                          </a:solidFill>
                        </a:rPr>
                        <a:t>€ @ 6.1% </a:t>
                      </a:r>
                    </a:p>
                  </a:txBody>
                  <a:tcPr/>
                </a:tc>
                <a:tc>
                  <a:txBody>
                    <a:bodyPr/>
                    <a:lstStyle/>
                    <a:p>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0000"/>
                          </a:solidFill>
                          <a:latin typeface="+mn-lt"/>
                          <a:ea typeface="+mn-ea"/>
                          <a:cs typeface="+mn-cs"/>
                          <a:sym typeface="Wingdings"/>
                        </a:rPr>
                        <a:t>$ @ 8.1%</a:t>
                      </a:r>
                    </a:p>
                  </a:txBody>
                  <a:tcPr/>
                </a:tc>
                <a:extLst>
                  <a:ext uri="{0D108BD9-81ED-4DB2-BD59-A6C34878D82A}">
                    <a16:rowId xmlns:a16="http://schemas.microsoft.com/office/drawing/2014/main" val="10004"/>
                  </a:ext>
                </a:extLst>
              </a:tr>
              <a:tr h="512041">
                <a:tc>
                  <a:txBody>
                    <a:bodyPr/>
                    <a:lstStyle/>
                    <a:p>
                      <a:r>
                        <a:rPr lang="en-US" sz="2000" dirty="0"/>
                        <a:t>Saving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 @ 0.9% </a:t>
                      </a:r>
                    </a:p>
                  </a:txBody>
                  <a:tcPr/>
                </a:tc>
                <a:tc>
                  <a:txBody>
                    <a:bodyPr/>
                    <a:lstStyle/>
                    <a:p>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0000"/>
                          </a:solidFill>
                          <a:latin typeface="+mn-lt"/>
                          <a:ea typeface="+mn-ea"/>
                          <a:cs typeface="+mn-cs"/>
                          <a:sym typeface="Wingdings"/>
                        </a:rPr>
                        <a:t>$ @ 0.9%</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90283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End-of-chapter</a:t>
            </a:r>
          </a:p>
        </p:txBody>
      </p:sp>
      <p:sp>
        <p:nvSpPr>
          <p:cNvPr id="3" name="Content Placeholder 2"/>
          <p:cNvSpPr>
            <a:spLocks noGrp="1"/>
          </p:cNvSpPr>
          <p:nvPr>
            <p:ph idx="1"/>
          </p:nvPr>
        </p:nvSpPr>
        <p:spPr/>
        <p:txBody>
          <a:bodyPr>
            <a:normAutofit/>
          </a:bodyPr>
          <a:lstStyle/>
          <a:p>
            <a:r>
              <a:rPr lang="en-US" sz="2400" u="sng" dirty="0"/>
              <a:t>Chapter 7</a:t>
            </a:r>
            <a:r>
              <a:rPr lang="en-US" sz="2400" dirty="0"/>
              <a:t> Questions 1, 2, 5, 6; Problems 1, 2, 4-8.</a:t>
            </a:r>
          </a:p>
          <a:p>
            <a:r>
              <a:rPr lang="en-US" sz="2400" u="sng" dirty="0"/>
              <a:t>Chapter 14</a:t>
            </a:r>
            <a:r>
              <a:rPr lang="en-US" sz="2400" dirty="0"/>
              <a:t> Questions 1-3, 5, 9; Problems 1-3, 8.</a:t>
            </a:r>
          </a:p>
        </p:txBody>
      </p:sp>
    </p:spTree>
    <p:extLst>
      <p:ext uri="{BB962C8B-B14F-4D97-AF65-F5344CB8AC3E}">
        <p14:creationId xmlns:p14="http://schemas.microsoft.com/office/powerpoint/2010/main" val="418960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42FE-1029-D344-BD45-105AB8AA88E7}"/>
              </a:ext>
            </a:extLst>
          </p:cNvPr>
          <p:cNvSpPr>
            <a:spLocks noGrp="1"/>
          </p:cNvSpPr>
          <p:nvPr>
            <p:ph type="title"/>
          </p:nvPr>
        </p:nvSpPr>
        <p:spPr>
          <a:xfrm>
            <a:off x="779463" y="381000"/>
            <a:ext cx="7891926" cy="1044388"/>
          </a:xfrm>
        </p:spPr>
        <p:txBody>
          <a:bodyPr/>
          <a:lstStyle/>
          <a:p>
            <a:r>
              <a:rPr lang="en-US" dirty="0"/>
              <a:t>Long squeeze(</a:t>
            </a:r>
            <a:r>
              <a:rPr lang="ja-JP" altLang="en-US"/>
              <a:t>杀多</a:t>
            </a:r>
            <a:r>
              <a:rPr lang="en-US" dirty="0"/>
              <a:t>): Bank of China</a:t>
            </a:r>
          </a:p>
        </p:txBody>
      </p:sp>
      <p:sp>
        <p:nvSpPr>
          <p:cNvPr id="3" name="Content Placeholder 2">
            <a:extLst>
              <a:ext uri="{FF2B5EF4-FFF2-40B4-BE49-F238E27FC236}">
                <a16:creationId xmlns:a16="http://schemas.microsoft.com/office/drawing/2014/main" id="{37D636E7-A483-D643-872F-E5D45F081DBC}"/>
              </a:ext>
            </a:extLst>
          </p:cNvPr>
          <p:cNvSpPr>
            <a:spLocks noGrp="1"/>
          </p:cNvSpPr>
          <p:nvPr>
            <p:ph idx="1"/>
          </p:nvPr>
        </p:nvSpPr>
        <p:spPr>
          <a:xfrm>
            <a:off x="779463" y="1623317"/>
            <a:ext cx="7583487" cy="4859675"/>
          </a:xfrm>
        </p:spPr>
        <p:txBody>
          <a:bodyPr>
            <a:normAutofit fontScale="92500" lnSpcReduction="10000"/>
          </a:bodyPr>
          <a:lstStyle/>
          <a:p>
            <a:r>
              <a:rPr lang="en-US" dirty="0"/>
              <a:t>“Oil is cheaper than water” was the slogan for an investment product, called Crude Oil Treasure and sold by Bank of China, that was pegged to the price of petroleum.</a:t>
            </a:r>
          </a:p>
          <a:p>
            <a:r>
              <a:rPr lang="en-US" dirty="0"/>
              <a:t>Investors in Crude Oil Treasure (a Bank of China oil futures product) lost (all) their money and then some. Because of a quirk in global oil markets, Bank of China said, Crude Oil Treasure investors owed the lender even more money, specifically $37.63 for every barrel they had bought.</a:t>
            </a:r>
          </a:p>
          <a:p>
            <a:r>
              <a:rPr lang="en-US" dirty="0"/>
              <a:t>It is not clear how many people invested or how much they bought, but the bill for Bank of China could be as much as $1.4 billion, according to </a:t>
            </a:r>
            <a:r>
              <a:rPr lang="en-US" dirty="0" err="1"/>
              <a:t>Shujin</a:t>
            </a:r>
            <a:r>
              <a:rPr lang="en-US" dirty="0"/>
              <a:t> Chen, an analyst at the brokerage Jefferies, based on reports that the lender had 60,000 investors in the product.</a:t>
            </a:r>
          </a:p>
          <a:p>
            <a:r>
              <a:rPr lang="en-US" dirty="0"/>
              <a:t>Source: NYT, 05/2020</a:t>
            </a:r>
          </a:p>
        </p:txBody>
      </p:sp>
    </p:spTree>
    <p:extLst>
      <p:ext uri="{BB962C8B-B14F-4D97-AF65-F5344CB8AC3E}">
        <p14:creationId xmlns:p14="http://schemas.microsoft.com/office/powerpoint/2010/main" val="54817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5C37-4D91-8647-93C8-2A044284270E}"/>
              </a:ext>
            </a:extLst>
          </p:cNvPr>
          <p:cNvSpPr>
            <a:spLocks noGrp="1"/>
          </p:cNvSpPr>
          <p:nvPr>
            <p:ph type="title"/>
          </p:nvPr>
        </p:nvSpPr>
        <p:spPr/>
        <p:txBody>
          <a:bodyPr/>
          <a:lstStyle/>
          <a:p>
            <a:r>
              <a:rPr lang="en-US" dirty="0"/>
              <a:t>Hourly May WTI futures prices</a:t>
            </a:r>
          </a:p>
        </p:txBody>
      </p:sp>
      <p:pic>
        <p:nvPicPr>
          <p:cNvPr id="5" name="Content Placeholder 4">
            <a:extLst>
              <a:ext uri="{FF2B5EF4-FFF2-40B4-BE49-F238E27FC236}">
                <a16:creationId xmlns:a16="http://schemas.microsoft.com/office/drawing/2014/main" id="{76F623EC-05AC-D148-9CB1-3C07CE1C6C72}"/>
              </a:ext>
            </a:extLst>
          </p:cNvPr>
          <p:cNvPicPr>
            <a:picLocks noGrp="1" noChangeAspect="1"/>
          </p:cNvPicPr>
          <p:nvPr>
            <p:ph idx="1"/>
          </p:nvPr>
        </p:nvPicPr>
        <p:blipFill>
          <a:blip r:embed="rId2"/>
          <a:stretch>
            <a:fillRect/>
          </a:stretch>
        </p:blipFill>
        <p:spPr>
          <a:xfrm>
            <a:off x="779463" y="1551398"/>
            <a:ext cx="7737813" cy="4900773"/>
          </a:xfrm>
          <a:prstGeom prst="rect">
            <a:avLst/>
          </a:prstGeom>
        </p:spPr>
      </p:pic>
    </p:spTree>
    <p:extLst>
      <p:ext uri="{BB962C8B-B14F-4D97-AF65-F5344CB8AC3E}">
        <p14:creationId xmlns:p14="http://schemas.microsoft.com/office/powerpoint/2010/main" val="225226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Futures contracts: Preliminaries</a:t>
            </a:r>
          </a:p>
        </p:txBody>
      </p:sp>
      <p:sp>
        <p:nvSpPr>
          <p:cNvPr id="7171" name="Rectangle 3"/>
          <p:cNvSpPr>
            <a:spLocks noGrp="1" noChangeArrowheads="1"/>
          </p:cNvSpPr>
          <p:nvPr>
            <p:ph idx="1"/>
          </p:nvPr>
        </p:nvSpPr>
        <p:spPr>
          <a:xfrm>
            <a:off x="779463" y="1828800"/>
            <a:ext cx="7583487" cy="4724400"/>
          </a:xfrm>
        </p:spPr>
        <p:txBody>
          <a:bodyPr>
            <a:normAutofit fontScale="92500"/>
          </a:bodyPr>
          <a:lstStyle/>
          <a:p>
            <a:pPr eaLnBrk="1" hangingPunct="1"/>
            <a:r>
              <a:rPr lang="en-US" altLang="en-US" dirty="0"/>
              <a:t>Standardizing features:</a:t>
            </a:r>
          </a:p>
          <a:p>
            <a:pPr lvl="1" eaLnBrk="1" hangingPunct="1"/>
            <a:r>
              <a:rPr lang="en-US" altLang="en-US" dirty="0"/>
              <a:t>Contract size</a:t>
            </a:r>
          </a:p>
          <a:p>
            <a:pPr lvl="1" eaLnBrk="1" hangingPunct="1"/>
            <a:r>
              <a:rPr lang="en-US" altLang="en-US" dirty="0"/>
              <a:t>Delivery month</a:t>
            </a:r>
          </a:p>
          <a:p>
            <a:pPr lvl="1" eaLnBrk="1" hangingPunct="1"/>
            <a:r>
              <a:rPr lang="en-US" altLang="en-US" dirty="0"/>
              <a:t>Daily resettlement</a:t>
            </a:r>
          </a:p>
          <a:p>
            <a:pPr eaLnBrk="1" hangingPunct="1"/>
            <a:r>
              <a:rPr lang="en-US" altLang="en-US" dirty="0"/>
              <a:t>Initial performance bond, i.e., margin (about 2 percent of contract value, cash or T-bills, held at your brokerage).</a:t>
            </a:r>
          </a:p>
          <a:p>
            <a:pPr eaLnBrk="1" hangingPunct="1"/>
            <a:r>
              <a:rPr lang="en-US" altLang="en-US" dirty="0"/>
              <a:t>Commission: buyers and sellers pay a single amount paid up front that covers the round-trip transactions of initiating and closing out the position.  The commission can be as little as $15 per futures contract.</a:t>
            </a:r>
          </a:p>
          <a:p>
            <a:r>
              <a:rPr lang="en-US" altLang="en-US" dirty="0"/>
              <a:t>Open interest: the total number of long or short contracts outstanding.</a:t>
            </a:r>
          </a:p>
          <a:p>
            <a:pPr eaLnBrk="1" hangingPunct="1"/>
            <a:endParaRPr lang="en-US" altLang="en-US"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4896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a:t>Currency futures markets</a:t>
            </a:r>
          </a:p>
        </p:txBody>
      </p:sp>
      <p:sp>
        <p:nvSpPr>
          <p:cNvPr id="14339" name="Rectangle 3"/>
          <p:cNvSpPr>
            <a:spLocks noGrp="1" noChangeArrowheads="1"/>
          </p:cNvSpPr>
          <p:nvPr>
            <p:ph idx="1"/>
          </p:nvPr>
        </p:nvSpPr>
        <p:spPr>
          <a:xfrm>
            <a:off x="779463" y="1828800"/>
            <a:ext cx="7583487" cy="4648200"/>
          </a:xfrm>
        </p:spPr>
        <p:txBody>
          <a:bodyPr>
            <a:normAutofit/>
          </a:bodyPr>
          <a:lstStyle/>
          <a:p>
            <a:pPr eaLnBrk="1" hangingPunct="1">
              <a:lnSpc>
                <a:spcPct val="90000"/>
              </a:lnSpc>
            </a:pPr>
            <a:r>
              <a:rPr lang="en-US" altLang="en-US" sz="2000" dirty="0"/>
              <a:t>The CME Group (formerly Chicago Mercantile Exchange) is by far the largest currency futures market.</a:t>
            </a:r>
          </a:p>
          <a:p>
            <a:pPr eaLnBrk="1" hangingPunct="1"/>
            <a:r>
              <a:rPr lang="en-US" altLang="en-US" sz="2000" dirty="0"/>
              <a:t>CME hours are 7:20 a.m. to 2:00 p.m. CST Monday-Friday.</a:t>
            </a:r>
          </a:p>
          <a:p>
            <a:pPr eaLnBrk="1" hangingPunct="1"/>
            <a:r>
              <a:rPr lang="en-US" altLang="en-US" sz="2000" dirty="0"/>
              <a:t>Extended-hours trading takes place Sunday through Thursday (local) on GLOBEX </a:t>
            </a:r>
            <a:r>
              <a:rPr lang="en-US" altLang="en-US" sz="2000" i="1" dirty="0"/>
              <a:t>i.e</a:t>
            </a:r>
            <a:r>
              <a:rPr lang="en-US" altLang="en-US" sz="2000" dirty="0"/>
              <a:t>. from 5:00 p.m. to 4:00 p.m. CST the next day.</a:t>
            </a:r>
          </a:p>
          <a:p>
            <a:pPr eaLnBrk="1" hangingPunct="1"/>
            <a:r>
              <a:rPr lang="en-US" altLang="en-US" sz="2000" dirty="0"/>
              <a:t>Expiration cycle: March, June, September, December.</a:t>
            </a:r>
          </a:p>
          <a:p>
            <a:pPr eaLnBrk="1" hangingPunct="1"/>
            <a:r>
              <a:rPr lang="en-US" altLang="en-US" sz="2000" dirty="0"/>
              <a:t>The delivery date is the third Wednesday of delivery month.</a:t>
            </a:r>
          </a:p>
          <a:p>
            <a:pPr eaLnBrk="1" hangingPunct="1"/>
            <a:r>
              <a:rPr lang="en-US" altLang="en-US" sz="2000" dirty="0"/>
              <a:t>The last trading day is the second business day preceding the delivery day.</a:t>
            </a:r>
          </a:p>
          <a:p>
            <a:pPr eaLnBrk="1" hangingPunct="1"/>
            <a:endParaRPr lang="en-US" altLang="en-US" sz="2000" dirty="0"/>
          </a:p>
          <a:p>
            <a:pPr eaLnBrk="1" hangingPunct="1">
              <a:lnSpc>
                <a:spcPct val="90000"/>
              </a:lnSpc>
            </a:pPr>
            <a:endParaRPr lang="en-US" altLang="en-US" sz="2000"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715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0"/>
            <a:ext cx="8229600" cy="620889"/>
          </a:xfrm>
        </p:spPr>
        <p:txBody>
          <a:bodyPr>
            <a:normAutofit fontScale="90000"/>
          </a:bodyPr>
          <a:lstStyle/>
          <a:p>
            <a:pPr eaLnBrk="1" hangingPunct="1"/>
            <a:r>
              <a:rPr lang="en-US" altLang="en-US" dirty="0"/>
              <a:t>Reading currency futures quotes</a:t>
            </a:r>
          </a:p>
        </p:txBody>
      </p:sp>
      <p:sp>
        <p:nvSpPr>
          <p:cNvPr id="15363" name="Text Box 53"/>
          <p:cNvSpPr txBox="1">
            <a:spLocks noChangeArrowheads="1"/>
          </p:cNvSpPr>
          <p:nvPr/>
        </p:nvSpPr>
        <p:spPr bwMode="auto">
          <a:xfrm>
            <a:off x="228600" y="3810000"/>
            <a:ext cx="8686800" cy="2812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In general, open interest decreases over time.</a:t>
            </a:r>
          </a:p>
          <a:p>
            <a:pPr>
              <a:spcBef>
                <a:spcPct val="50000"/>
              </a:spcBef>
            </a:pPr>
            <a:r>
              <a:rPr lang="en-US" altLang="en-US" sz="2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At the June settlement price of 1.3087 (in </a:t>
            </a:r>
            <a:r>
              <a:rPr lang="en-US" altLang="en-US" sz="2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American</a:t>
            </a:r>
            <a:r>
              <a:rPr lang="en-US" altLang="en-US" sz="2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terms), the holder of a long (short) position in one futures contract is committing himself/herself to paying (receiving) $163,588 (1.3087 × 125000) for €125,000 on the delivery day.</a:t>
            </a:r>
          </a:p>
          <a:p>
            <a:pPr>
              <a:spcBef>
                <a:spcPct val="50000"/>
              </a:spcBef>
            </a:pPr>
            <a:r>
              <a:rPr lang="en-US" altLang="en-US" sz="2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Futures can be used to </a:t>
            </a:r>
            <a:r>
              <a:rPr lang="en-US" altLang="en-US" sz="2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hedge</a:t>
            </a:r>
            <a:r>
              <a:rPr lang="en-US" altLang="en-US" sz="2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you know for sure (risk reduction) about the price today, say 1.3087, for delivery in the future.</a:t>
            </a:r>
          </a:p>
        </p:txBody>
      </p:sp>
      <p:grpSp>
        <p:nvGrpSpPr>
          <p:cNvPr id="15364" name="Group 86"/>
          <p:cNvGrpSpPr>
            <a:grpSpLocks/>
          </p:cNvGrpSpPr>
          <p:nvPr/>
        </p:nvGrpSpPr>
        <p:grpSpPr bwMode="auto">
          <a:xfrm>
            <a:off x="464720" y="1382889"/>
            <a:ext cx="8552194" cy="2311829"/>
            <a:chOff x="192" y="960"/>
            <a:chExt cx="4963" cy="1381"/>
          </a:xfrm>
        </p:grpSpPr>
        <p:sp>
          <p:nvSpPr>
            <p:cNvPr id="15366" name="Text Box 56"/>
            <p:cNvSpPr txBox="1">
              <a:spLocks noChangeArrowheads="1"/>
            </p:cNvSpPr>
            <p:nvPr/>
          </p:nvSpPr>
          <p:spPr bwMode="auto">
            <a:xfrm>
              <a:off x="624" y="1238"/>
              <a:ext cx="57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OPEN</a:t>
              </a:r>
            </a:p>
          </p:txBody>
        </p:sp>
        <p:sp>
          <p:nvSpPr>
            <p:cNvPr id="15367" name="Text Box 57"/>
            <p:cNvSpPr txBox="1">
              <a:spLocks noChangeArrowheads="1"/>
            </p:cNvSpPr>
            <p:nvPr/>
          </p:nvSpPr>
          <p:spPr bwMode="auto">
            <a:xfrm>
              <a:off x="1296" y="1238"/>
              <a:ext cx="57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HIGH</a:t>
              </a:r>
            </a:p>
          </p:txBody>
        </p:sp>
        <p:sp>
          <p:nvSpPr>
            <p:cNvPr id="15368" name="Text Box 58"/>
            <p:cNvSpPr txBox="1">
              <a:spLocks noChangeArrowheads="1"/>
            </p:cNvSpPr>
            <p:nvPr/>
          </p:nvSpPr>
          <p:spPr bwMode="auto">
            <a:xfrm>
              <a:off x="2016" y="1238"/>
              <a:ext cx="552"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LOW</a:t>
              </a:r>
            </a:p>
          </p:txBody>
        </p:sp>
        <p:sp>
          <p:nvSpPr>
            <p:cNvPr id="15369" name="Text Box 59"/>
            <p:cNvSpPr txBox="1">
              <a:spLocks noChangeArrowheads="1"/>
            </p:cNvSpPr>
            <p:nvPr/>
          </p:nvSpPr>
          <p:spPr bwMode="auto">
            <a:xfrm>
              <a:off x="2736" y="1238"/>
              <a:ext cx="81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SETTLE</a:t>
              </a:r>
            </a:p>
          </p:txBody>
        </p:sp>
        <p:sp>
          <p:nvSpPr>
            <p:cNvPr id="15370" name="Text Box 60"/>
            <p:cNvSpPr txBox="1">
              <a:spLocks noChangeArrowheads="1"/>
            </p:cNvSpPr>
            <p:nvPr/>
          </p:nvSpPr>
          <p:spPr bwMode="auto">
            <a:xfrm>
              <a:off x="3696" y="1238"/>
              <a:ext cx="480"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CHG</a:t>
              </a:r>
            </a:p>
          </p:txBody>
        </p:sp>
        <p:sp>
          <p:nvSpPr>
            <p:cNvPr id="15371" name="Text Box 61"/>
            <p:cNvSpPr txBox="1">
              <a:spLocks noChangeArrowheads="1"/>
            </p:cNvSpPr>
            <p:nvPr/>
          </p:nvSpPr>
          <p:spPr bwMode="auto">
            <a:xfrm>
              <a:off x="4147" y="1046"/>
              <a:ext cx="1008" cy="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300" dirty="0">
                  <a:solidFill>
                    <a:srgbClr val="FFFFFF"/>
                  </a:solidFill>
                  <a:latin typeface="Times New Roman" pitchFamily="18" charset="0"/>
                </a:rPr>
                <a:t>OPEN INTEREST</a:t>
              </a:r>
            </a:p>
          </p:txBody>
        </p:sp>
        <p:sp>
          <p:nvSpPr>
            <p:cNvPr id="15372" name="Line 62"/>
            <p:cNvSpPr>
              <a:spLocks noChangeShapeType="1"/>
            </p:cNvSpPr>
            <p:nvPr/>
          </p:nvSpPr>
          <p:spPr bwMode="auto">
            <a:xfrm>
              <a:off x="240" y="1488"/>
              <a:ext cx="4752"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73" name="Line 63"/>
            <p:cNvSpPr>
              <a:spLocks noChangeShapeType="1"/>
            </p:cNvSpPr>
            <p:nvPr/>
          </p:nvSpPr>
          <p:spPr bwMode="auto">
            <a:xfrm>
              <a:off x="240" y="960"/>
              <a:ext cx="4752"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74" name="Text Box 64"/>
            <p:cNvSpPr txBox="1">
              <a:spLocks noChangeArrowheads="1"/>
            </p:cNvSpPr>
            <p:nvPr/>
          </p:nvSpPr>
          <p:spPr bwMode="auto">
            <a:xfrm>
              <a:off x="192" y="1536"/>
              <a:ext cx="3792"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b="1" dirty="0">
                  <a:solidFill>
                    <a:srgbClr val="FFFFFF"/>
                  </a:solidFill>
                  <a:latin typeface="Times New Roman" pitchFamily="18" charset="0"/>
                </a:rPr>
                <a:t>Euro/US Dollar (CME)—</a:t>
              </a:r>
              <a:r>
                <a:rPr lang="en-US" altLang="en-US" sz="2700" b="1" dirty="0">
                  <a:solidFill>
                    <a:srgbClr val="FFFFFF"/>
                  </a:solidFill>
                  <a:latin typeface="Times New Roman" pitchFamily="18" charset="0"/>
                  <a:cs typeface="Times New Roman" pitchFamily="18" charset="0"/>
                </a:rPr>
                <a:t>€125,000; $ per €</a:t>
              </a:r>
              <a:endParaRPr lang="en-US" altLang="en-US" sz="2700" b="1" dirty="0">
                <a:solidFill>
                  <a:srgbClr val="FFFFFF"/>
                </a:solidFill>
                <a:latin typeface="Times New Roman" pitchFamily="18" charset="0"/>
              </a:endParaRPr>
            </a:p>
          </p:txBody>
        </p:sp>
        <p:sp>
          <p:nvSpPr>
            <p:cNvPr id="15375" name="Text Box 65"/>
            <p:cNvSpPr txBox="1">
              <a:spLocks noChangeArrowheads="1"/>
            </p:cNvSpPr>
            <p:nvPr/>
          </p:nvSpPr>
          <p:spPr bwMode="auto">
            <a:xfrm>
              <a:off x="672" y="1824"/>
              <a:ext cx="57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1.3084</a:t>
              </a:r>
            </a:p>
          </p:txBody>
        </p:sp>
        <p:sp>
          <p:nvSpPr>
            <p:cNvPr id="15376" name="Text Box 66"/>
            <p:cNvSpPr txBox="1">
              <a:spLocks noChangeArrowheads="1"/>
            </p:cNvSpPr>
            <p:nvPr/>
          </p:nvSpPr>
          <p:spPr bwMode="auto">
            <a:xfrm>
              <a:off x="1344" y="1824"/>
              <a:ext cx="57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1.3118</a:t>
              </a:r>
            </a:p>
          </p:txBody>
        </p:sp>
        <p:sp>
          <p:nvSpPr>
            <p:cNvPr id="15377" name="Text Box 67"/>
            <p:cNvSpPr txBox="1">
              <a:spLocks noChangeArrowheads="1"/>
            </p:cNvSpPr>
            <p:nvPr/>
          </p:nvSpPr>
          <p:spPr bwMode="auto">
            <a:xfrm>
              <a:off x="2064" y="1824"/>
              <a:ext cx="600"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1.3054</a:t>
              </a:r>
            </a:p>
          </p:txBody>
        </p:sp>
        <p:sp>
          <p:nvSpPr>
            <p:cNvPr id="15378" name="Text Box 68"/>
            <p:cNvSpPr txBox="1">
              <a:spLocks noChangeArrowheads="1"/>
            </p:cNvSpPr>
            <p:nvPr/>
          </p:nvSpPr>
          <p:spPr bwMode="auto">
            <a:xfrm>
              <a:off x="2928" y="1824"/>
              <a:ext cx="672"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1.3087</a:t>
              </a:r>
            </a:p>
          </p:txBody>
        </p:sp>
        <p:sp>
          <p:nvSpPr>
            <p:cNvPr id="15379" name="Text Box 69"/>
            <p:cNvSpPr txBox="1">
              <a:spLocks noChangeArrowheads="1"/>
            </p:cNvSpPr>
            <p:nvPr/>
          </p:nvSpPr>
          <p:spPr bwMode="auto">
            <a:xfrm>
              <a:off x="3696" y="1824"/>
              <a:ext cx="576" cy="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chemeClr val="bg1"/>
                  </a:solidFill>
                  <a:latin typeface="Times New Roman" pitchFamily="18" charset="0"/>
                </a:rPr>
                <a:t>.</a:t>
              </a:r>
              <a:r>
                <a:rPr lang="en-US" altLang="en-US" sz="2300" dirty="0">
                  <a:solidFill>
                    <a:srgbClr val="FFFFFF"/>
                  </a:solidFill>
                  <a:latin typeface="Times New Roman" pitchFamily="18" charset="0"/>
                </a:rPr>
                <a:t>0005</a:t>
              </a:r>
            </a:p>
          </p:txBody>
        </p:sp>
        <p:sp>
          <p:nvSpPr>
            <p:cNvPr id="15380" name="Text Box 70"/>
            <p:cNvSpPr txBox="1">
              <a:spLocks noChangeArrowheads="1"/>
            </p:cNvSpPr>
            <p:nvPr/>
          </p:nvSpPr>
          <p:spPr bwMode="auto">
            <a:xfrm>
              <a:off x="192" y="1824"/>
              <a:ext cx="57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June</a:t>
              </a:r>
            </a:p>
          </p:txBody>
        </p:sp>
        <p:sp>
          <p:nvSpPr>
            <p:cNvPr id="15381" name="Text Box 71"/>
            <p:cNvSpPr txBox="1">
              <a:spLocks noChangeArrowheads="1"/>
            </p:cNvSpPr>
            <p:nvPr/>
          </p:nvSpPr>
          <p:spPr bwMode="auto">
            <a:xfrm>
              <a:off x="4392" y="1824"/>
              <a:ext cx="704"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233,380</a:t>
              </a:r>
            </a:p>
          </p:txBody>
        </p:sp>
        <p:sp>
          <p:nvSpPr>
            <p:cNvPr id="15382" name="Text Box 72"/>
            <p:cNvSpPr txBox="1">
              <a:spLocks noChangeArrowheads="1"/>
            </p:cNvSpPr>
            <p:nvPr/>
          </p:nvSpPr>
          <p:spPr bwMode="auto">
            <a:xfrm>
              <a:off x="672" y="2054"/>
              <a:ext cx="57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1.3089</a:t>
              </a:r>
            </a:p>
          </p:txBody>
        </p:sp>
        <p:sp>
          <p:nvSpPr>
            <p:cNvPr id="15383" name="Text Box 73"/>
            <p:cNvSpPr txBox="1">
              <a:spLocks noChangeArrowheads="1"/>
            </p:cNvSpPr>
            <p:nvPr/>
          </p:nvSpPr>
          <p:spPr bwMode="auto">
            <a:xfrm>
              <a:off x="1344" y="2054"/>
              <a:ext cx="57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1.3126</a:t>
              </a:r>
            </a:p>
          </p:txBody>
        </p:sp>
        <p:sp>
          <p:nvSpPr>
            <p:cNvPr id="15384" name="Text Box 74"/>
            <p:cNvSpPr txBox="1">
              <a:spLocks noChangeArrowheads="1"/>
            </p:cNvSpPr>
            <p:nvPr/>
          </p:nvSpPr>
          <p:spPr bwMode="auto">
            <a:xfrm>
              <a:off x="2064" y="2054"/>
              <a:ext cx="600"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1.3062</a:t>
              </a:r>
            </a:p>
          </p:txBody>
        </p:sp>
        <p:sp>
          <p:nvSpPr>
            <p:cNvPr id="15385" name="Text Box 75"/>
            <p:cNvSpPr txBox="1">
              <a:spLocks noChangeArrowheads="1"/>
            </p:cNvSpPr>
            <p:nvPr/>
          </p:nvSpPr>
          <p:spPr bwMode="auto">
            <a:xfrm>
              <a:off x="2928" y="2054"/>
              <a:ext cx="672"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1.3094</a:t>
              </a:r>
            </a:p>
          </p:txBody>
        </p:sp>
        <p:sp>
          <p:nvSpPr>
            <p:cNvPr id="15386" name="Text Box 76"/>
            <p:cNvSpPr txBox="1">
              <a:spLocks noChangeArrowheads="1"/>
            </p:cNvSpPr>
            <p:nvPr/>
          </p:nvSpPr>
          <p:spPr bwMode="auto">
            <a:xfrm>
              <a:off x="3696" y="2054"/>
              <a:ext cx="576" cy="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chemeClr val="bg1"/>
                  </a:solidFill>
                  <a:latin typeface="Times New Roman" pitchFamily="18" charset="0"/>
                </a:rPr>
                <a:t>.</a:t>
              </a:r>
              <a:r>
                <a:rPr lang="en-US" altLang="en-US" sz="2300" dirty="0">
                  <a:solidFill>
                    <a:srgbClr val="FFFFFF"/>
                  </a:solidFill>
                  <a:latin typeface="Times New Roman" pitchFamily="18" charset="0"/>
                </a:rPr>
                <a:t>0006</a:t>
              </a:r>
            </a:p>
          </p:txBody>
        </p:sp>
        <p:sp>
          <p:nvSpPr>
            <p:cNvPr id="15387" name="Text Box 77"/>
            <p:cNvSpPr txBox="1">
              <a:spLocks noChangeArrowheads="1"/>
            </p:cNvSpPr>
            <p:nvPr/>
          </p:nvSpPr>
          <p:spPr bwMode="auto">
            <a:xfrm>
              <a:off x="192" y="2054"/>
              <a:ext cx="576" cy="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300" dirty="0">
                  <a:solidFill>
                    <a:srgbClr val="FFFFFF"/>
                  </a:solidFill>
                  <a:latin typeface="Times New Roman" pitchFamily="18" charset="0"/>
                </a:rPr>
                <a:t>Sept</a:t>
              </a:r>
            </a:p>
          </p:txBody>
        </p:sp>
        <p:sp>
          <p:nvSpPr>
            <p:cNvPr id="15388" name="Text Box 78"/>
            <p:cNvSpPr txBox="1">
              <a:spLocks noChangeArrowheads="1"/>
            </p:cNvSpPr>
            <p:nvPr/>
          </p:nvSpPr>
          <p:spPr bwMode="auto">
            <a:xfrm>
              <a:off x="4392" y="2054"/>
              <a:ext cx="648"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6,814</a:t>
              </a:r>
            </a:p>
          </p:txBody>
        </p:sp>
      </p:grpSp>
      <p:sp>
        <p:nvSpPr>
          <p:cNvPr id="31"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706913807"/>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921</TotalTime>
  <Words>4047</Words>
  <Application>Microsoft Macintosh PowerPoint</Application>
  <PresentationFormat>On-screen Show (4:3)</PresentationFormat>
  <Paragraphs>374</Paragraphs>
  <Slides>47</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 Unicode MS</vt:lpstr>
      <vt:lpstr>ＭＳ ゴシック</vt:lpstr>
      <vt:lpstr>Arial</vt:lpstr>
      <vt:lpstr>Bradley Hand ITC</vt:lpstr>
      <vt:lpstr>Calibri</vt:lpstr>
      <vt:lpstr>Lucida Grande</vt:lpstr>
      <vt:lpstr>Palatino Linotype</vt:lpstr>
      <vt:lpstr>Times New Roman</vt:lpstr>
      <vt:lpstr>Trebuchet MS</vt:lpstr>
      <vt:lpstr>Wingdings</vt:lpstr>
      <vt:lpstr>Wingdings 2</vt:lpstr>
      <vt:lpstr>Revolution</vt:lpstr>
      <vt:lpstr>Derivatives and swaps on FX </vt:lpstr>
      <vt:lpstr>Sections</vt:lpstr>
      <vt:lpstr>Futures contracts</vt:lpstr>
      <vt:lpstr>Long squeeze: negative oil price</vt:lpstr>
      <vt:lpstr>Long squeeze(杀多): Bank of China</vt:lpstr>
      <vt:lpstr>Hourly May WTI futures prices</vt:lpstr>
      <vt:lpstr>Futures contracts: Preliminaries</vt:lpstr>
      <vt:lpstr>Currency futures markets</vt:lpstr>
      <vt:lpstr>Reading currency futures quotes</vt:lpstr>
      <vt:lpstr>CME futures contract size</vt:lpstr>
      <vt:lpstr>Example</vt:lpstr>
      <vt:lpstr>Daily resettlement</vt:lpstr>
      <vt:lpstr>Example - continued</vt:lpstr>
      <vt:lpstr>Futures pricing</vt:lpstr>
      <vt:lpstr>Speculating with futures</vt:lpstr>
      <vt:lpstr>Options contracts</vt:lpstr>
      <vt:lpstr>Options </vt:lpstr>
      <vt:lpstr>Options market</vt:lpstr>
      <vt:lpstr>PHLX currency option specifications</vt:lpstr>
      <vt:lpstr>Option payoffs at expiration</vt:lpstr>
      <vt:lpstr>Example</vt:lpstr>
      <vt:lpstr>Currency options quotations</vt:lpstr>
      <vt:lpstr>Call option profit profiles</vt:lpstr>
      <vt:lpstr>Put option profit profiles</vt:lpstr>
      <vt:lpstr>Danger: uncovered short</vt:lpstr>
      <vt:lpstr>*American call prior to expiration</vt:lpstr>
      <vt:lpstr>Currency futures options</vt:lpstr>
      <vt:lpstr>Hedging with currency option</vt:lpstr>
      <vt:lpstr>Hedging outcomes</vt:lpstr>
      <vt:lpstr>Swaps</vt:lpstr>
      <vt:lpstr>Swap market</vt:lpstr>
      <vt:lpstr>Swap bank</vt:lpstr>
      <vt:lpstr>Swap products</vt:lpstr>
      <vt:lpstr>Generic fixed-for-floating swap</vt:lpstr>
      <vt:lpstr>A case for interest rate swap, I</vt:lpstr>
      <vt:lpstr>A case, II</vt:lpstr>
      <vt:lpstr>A case, III</vt:lpstr>
      <vt:lpstr>A case, IV</vt:lpstr>
      <vt:lpstr>In short</vt:lpstr>
      <vt:lpstr>Quality spread differential</vt:lpstr>
      <vt:lpstr>To sum up</vt:lpstr>
      <vt:lpstr>A case for currency swap, I</vt:lpstr>
      <vt:lpstr>A case, II</vt:lpstr>
      <vt:lpstr>A case, III</vt:lpstr>
      <vt:lpstr>A case, IV</vt:lpstr>
      <vt:lpstr>To sum up</vt:lpstr>
      <vt:lpstr>End-of-chapter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Monetary System and Exchange-Rate Systems </dc:title>
  <dc:creator>Kevin Chiang</dc:creator>
  <cp:lastModifiedBy>Microsoft Office User</cp:lastModifiedBy>
  <cp:revision>245</cp:revision>
  <cp:lastPrinted>2016-07-30T13:47:54Z</cp:lastPrinted>
  <dcterms:created xsi:type="dcterms:W3CDTF">2016-02-29T18:39:39Z</dcterms:created>
  <dcterms:modified xsi:type="dcterms:W3CDTF">2021-11-04T12:03:44Z</dcterms:modified>
</cp:coreProperties>
</file>